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5143500" cx="9144000"/>
  <p:notesSz cx="6858000" cy="9144000"/>
  <p:embeddedFontLst>
    <p:embeddedFont>
      <p:font typeface="Montserrat"/>
      <p:regular r:id="rId54"/>
      <p:bold r:id="rId55"/>
      <p:italic r:id="rId56"/>
      <p:boldItalic r:id="rId57"/>
    </p:embeddedFont>
    <p:embeddedFont>
      <p:font typeface="Montserrat Black"/>
      <p:bold r:id="rId58"/>
      <p:boldItalic r:id="rId59"/>
    </p:embeddedFont>
    <p:embeddedFont>
      <p:font typeface="Montserrat ExtraBold"/>
      <p:bold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schemas.openxmlformats.org/officeDocument/2006/relationships/font" Target="fonts/MontserratExtraBold-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MontserratExtraBold-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Montserrat-bold.fntdata"/><Relationship Id="rId10" Type="http://schemas.openxmlformats.org/officeDocument/2006/relationships/slide" Target="slides/slide5.xml"/><Relationship Id="rId54" Type="http://schemas.openxmlformats.org/officeDocument/2006/relationships/font" Target="fonts/Montserrat-regular.fntdata"/><Relationship Id="rId13" Type="http://schemas.openxmlformats.org/officeDocument/2006/relationships/slide" Target="slides/slide8.xml"/><Relationship Id="rId57" Type="http://schemas.openxmlformats.org/officeDocument/2006/relationships/font" Target="fonts/Montserrat-boldItalic.fntdata"/><Relationship Id="rId12" Type="http://schemas.openxmlformats.org/officeDocument/2006/relationships/slide" Target="slides/slide7.xml"/><Relationship Id="rId56" Type="http://schemas.openxmlformats.org/officeDocument/2006/relationships/font" Target="fonts/Montserrat-italic.fntdata"/><Relationship Id="rId15" Type="http://schemas.openxmlformats.org/officeDocument/2006/relationships/slide" Target="slides/slide10.xml"/><Relationship Id="rId59" Type="http://schemas.openxmlformats.org/officeDocument/2006/relationships/font" Target="fonts/MontserratBlack-boldItalic.fntdata"/><Relationship Id="rId14" Type="http://schemas.openxmlformats.org/officeDocument/2006/relationships/slide" Target="slides/slide9.xml"/><Relationship Id="rId58" Type="http://schemas.openxmlformats.org/officeDocument/2006/relationships/font" Target="fonts/MontserratBlack-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196b184284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196b184284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1948cf9d2e_1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1948cf9d2e_1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d419272aff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d419272aff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d419272aff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d419272aff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1948cf9d2e_1_6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1948cf9d2e_1_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1948cf9d2e_1_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1948cf9d2e_1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1948cf9d2e_1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1948cf9d2e_1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1948cf9d2e_1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1948cf9d2e_1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1948cf9d2e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1948cf9d2e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1948cf9d2e_1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1948cf9d2e_1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1948cf9d2e_1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1948cf9d2e_1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d419272aff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d419272aff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1948cf9d2e_1_6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1948cf9d2e_1_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1948cf9d2e_1_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1948cf9d2e_1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1948cf9d2e_1_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1948cf9d2e_1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1948cf9d2e_1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1948cf9d2e_1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1948cf9d2e_1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1948cf9d2e_1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1948cf9d2e_1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1948cf9d2e_1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1948cf9d2e_1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1948cf9d2e_1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1948cf9d2e_1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1948cf9d2e_1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0a7abcb3ff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0a7abcb3ff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d419272aff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d419272aff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1948cf9d2e_1_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1948cf9d2e_1_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8f9a6f0a9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8f9a6f0a9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1948cf9d2e_1_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1948cf9d2e_1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d419272aff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d419272aff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8f9a6f0a9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8f9a6f0a9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8f9a6f0a9a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8f9a6f0a9a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d419272af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d419272af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8f9a6f0a9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8f9a6f0a9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8f9a6f0a9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8f9a6f0a9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8f9a6f0a9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8f9a6f0a9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8f9a6f0a9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8f9a6f0a9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1948cf9d2e_1_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1948cf9d2e_1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8f9a6f0a9a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8f9a6f0a9a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196b1842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196b1842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1948cf9d2e_1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1948cf9d2e_1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1948cf9d2e_1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1948cf9d2e_1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196b18428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196b18428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1948cf9d2e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1948cf9d2e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1948cf9d2e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1948cf9d2e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1948cf9d2e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1948cf9d2e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1948cf9d2e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1948cf9d2e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d419272aff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d419272aff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d419272aff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d419272aff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d419272af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d419272af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1948cf9d2e_1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1948cf9d2e_1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1948cf9d2e_1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1948cf9d2e_1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DF7EE"/>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hyperlink" Target="mailto:lucie@letempspresse.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drive.google.com/file/d/14GIaNgtzVIr0rLUra1mSGIz6RTLDvQyX/view" TargetMode="Externa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drive.google.com/file/d/1ptw4e5fL90vfMV2ykYXh_KMeBU8SRA19/view" TargetMode="Externa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2.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4.jpg"/><Relationship Id="rId4" Type="http://schemas.openxmlformats.org/officeDocument/2006/relationships/image" Target="../media/image4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8.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0.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1.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5.png"/><Relationship Id="rId4" Type="http://schemas.openxmlformats.org/officeDocument/2006/relationships/image" Target="../media/image43.png"/><Relationship Id="rId5"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1.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7.png"/><Relationship Id="rId4" Type="http://schemas.openxmlformats.org/officeDocument/2006/relationships/image" Target="../media/image50.png"/><Relationship Id="rId5"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5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8.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8.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5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hyperlink" Target="http://drive.google.com/file/d/1DDMnDqt02F3NDYnuNDcXp5R5whzircGD/view" TargetMode="External"/><Relationship Id="rId4" Type="http://schemas.openxmlformats.org/officeDocument/2006/relationships/image" Target="../media/image5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drive.google.com/file/d/1jqgC1NKP7Y1-kTAF20PBZGkq39_LC8uU/view"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13613" y="2046600"/>
            <a:ext cx="8916775" cy="2710325"/>
          </a:xfrm>
          <a:prstGeom prst="rect">
            <a:avLst/>
          </a:prstGeom>
          <a:noFill/>
          <a:ln>
            <a:noFill/>
          </a:ln>
        </p:spPr>
      </p:pic>
      <p:pic>
        <p:nvPicPr>
          <p:cNvPr id="55" name="Google Shape;55;p13"/>
          <p:cNvPicPr preferRelativeResize="0"/>
          <p:nvPr/>
        </p:nvPicPr>
        <p:blipFill>
          <a:blip r:embed="rId4">
            <a:alphaModFix/>
          </a:blip>
          <a:stretch>
            <a:fillRect/>
          </a:stretch>
        </p:blipFill>
        <p:spPr>
          <a:xfrm>
            <a:off x="6858000" y="4610100"/>
            <a:ext cx="2286000" cy="533400"/>
          </a:xfrm>
          <a:prstGeom prst="rect">
            <a:avLst/>
          </a:prstGeom>
          <a:noFill/>
          <a:ln>
            <a:noFill/>
          </a:ln>
        </p:spPr>
      </p:pic>
      <p:sp>
        <p:nvSpPr>
          <p:cNvPr id="56" name="Google Shape;56;p13"/>
          <p:cNvSpPr txBox="1"/>
          <p:nvPr>
            <p:ph idx="1" type="subTitle"/>
          </p:nvPr>
        </p:nvSpPr>
        <p:spPr>
          <a:xfrm>
            <a:off x="0" y="375538"/>
            <a:ext cx="8520600" cy="7926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b="1" lang="fr" sz="2140">
                <a:solidFill>
                  <a:schemeClr val="dk1"/>
                </a:solidFill>
                <a:latin typeface="Montserrat"/>
                <a:ea typeface="Montserrat"/>
                <a:cs typeface="Montserrat"/>
                <a:sym typeface="Montserrat"/>
              </a:rPr>
              <a:t>CONTACT</a:t>
            </a:r>
            <a:r>
              <a:rPr lang="fr" sz="2140">
                <a:solidFill>
                  <a:schemeClr val="dk1"/>
                </a:solidFill>
                <a:latin typeface="Montserrat"/>
                <a:ea typeface="Montserrat"/>
                <a:cs typeface="Montserrat"/>
                <a:sym typeface="Montserrat"/>
              </a:rPr>
              <a:t> : Lucie POIROT</a:t>
            </a:r>
            <a:endParaRPr sz="2140">
              <a:solidFill>
                <a:schemeClr val="dk1"/>
              </a:solidFill>
              <a:latin typeface="Montserrat"/>
              <a:ea typeface="Montserrat"/>
              <a:cs typeface="Montserrat"/>
              <a:sym typeface="Montserrat"/>
            </a:endParaRPr>
          </a:p>
          <a:p>
            <a:pPr indent="0" lvl="0" marL="0" rtl="0" algn="l">
              <a:lnSpc>
                <a:spcPct val="80000"/>
              </a:lnSpc>
              <a:spcBef>
                <a:spcPts val="0"/>
              </a:spcBef>
              <a:spcAft>
                <a:spcPts val="0"/>
              </a:spcAft>
              <a:buSzPts val="605"/>
              <a:buNone/>
            </a:pPr>
            <a:r>
              <a:rPr lang="fr" sz="2140" u="sng">
                <a:solidFill>
                  <a:schemeClr val="dk1"/>
                </a:solidFill>
                <a:latin typeface="Montserrat"/>
                <a:ea typeface="Montserrat"/>
                <a:cs typeface="Montserrat"/>
                <a:sym typeface="Montserrat"/>
                <a:hlinkClick r:id="rId5">
                  <a:extLst>
                    <a:ext uri="{A12FA001-AC4F-418D-AE19-62706E023703}">
                      <ahyp:hlinkClr val="tx"/>
                    </a:ext>
                  </a:extLst>
                </a:hlinkClick>
              </a:rPr>
              <a:t>lucie@letempspresse.fr</a:t>
            </a:r>
            <a:endParaRPr sz="2140">
              <a:solidFill>
                <a:schemeClr val="dk1"/>
              </a:solidFill>
              <a:latin typeface="Montserrat"/>
              <a:ea typeface="Montserrat"/>
              <a:cs typeface="Montserrat"/>
              <a:sym typeface="Montserrat"/>
            </a:endParaRPr>
          </a:p>
          <a:p>
            <a:pPr indent="0" lvl="0" marL="0" rtl="0" algn="l">
              <a:lnSpc>
                <a:spcPct val="80000"/>
              </a:lnSpc>
              <a:spcBef>
                <a:spcPts val="0"/>
              </a:spcBef>
              <a:spcAft>
                <a:spcPts val="0"/>
              </a:spcAft>
              <a:buSzPts val="605"/>
              <a:buNone/>
            </a:pPr>
            <a:r>
              <a:rPr lang="fr" sz="2140">
                <a:solidFill>
                  <a:schemeClr val="dk1"/>
                </a:solidFill>
                <a:latin typeface="Montserrat"/>
                <a:ea typeface="Montserrat"/>
                <a:cs typeface="Montserrat"/>
                <a:sym typeface="Montserrat"/>
              </a:rPr>
              <a:t>06 10 36 80 46</a:t>
            </a:r>
            <a:endParaRPr sz="2140">
              <a:solidFill>
                <a:schemeClr val="dk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ctrTitle"/>
          </p:nvPr>
        </p:nvSpPr>
        <p:spPr>
          <a:xfrm>
            <a:off x="620025" y="927675"/>
            <a:ext cx="2324700" cy="1001400"/>
          </a:xfrm>
          <a:prstGeom prst="rect">
            <a:avLst/>
          </a:prstGeom>
          <a:solidFill>
            <a:srgbClr val="B6D7A8"/>
          </a:solidFill>
          <a:ln cap="flat" cmpd="sng" w="28575">
            <a:solidFill>
              <a:srgbClr val="434343"/>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fr" sz="1779">
                <a:solidFill>
                  <a:srgbClr val="434343"/>
                </a:solidFill>
              </a:rPr>
              <a:t>Deux </a:t>
            </a:r>
            <a:r>
              <a:rPr b="1" lang="fr" sz="1779">
                <a:solidFill>
                  <a:srgbClr val="434343"/>
                </a:solidFill>
              </a:rPr>
              <a:t>jeux</a:t>
            </a:r>
            <a:endParaRPr b="1" sz="1779">
              <a:solidFill>
                <a:srgbClr val="434343"/>
              </a:solidFill>
            </a:endParaRPr>
          </a:p>
          <a:p>
            <a:pPr indent="0" lvl="0" marL="0" rtl="0" algn="ctr">
              <a:spcBef>
                <a:spcPts val="0"/>
              </a:spcBef>
              <a:spcAft>
                <a:spcPts val="0"/>
              </a:spcAft>
              <a:buSzPts val="990"/>
              <a:buNone/>
            </a:pPr>
            <a:r>
              <a:rPr b="1" lang="fr" sz="1779">
                <a:solidFill>
                  <a:srgbClr val="434343"/>
                </a:solidFill>
              </a:rPr>
              <a:t> pour les lycées agricoles.</a:t>
            </a:r>
            <a:endParaRPr b="1" sz="1779">
              <a:solidFill>
                <a:srgbClr val="434343"/>
              </a:solidFill>
            </a:endParaRPr>
          </a:p>
        </p:txBody>
      </p:sp>
      <p:pic>
        <p:nvPicPr>
          <p:cNvPr id="118" name="Google Shape;118;p22"/>
          <p:cNvPicPr preferRelativeResize="0"/>
          <p:nvPr/>
        </p:nvPicPr>
        <p:blipFill>
          <a:blip r:embed="rId3">
            <a:alphaModFix/>
          </a:blip>
          <a:stretch>
            <a:fillRect/>
          </a:stretch>
        </p:blipFill>
        <p:spPr>
          <a:xfrm>
            <a:off x="914850" y="2166475"/>
            <a:ext cx="1630725" cy="1389475"/>
          </a:xfrm>
          <a:prstGeom prst="rect">
            <a:avLst/>
          </a:prstGeom>
          <a:noFill/>
          <a:ln cap="flat" cmpd="sng" w="76200">
            <a:solidFill>
              <a:srgbClr val="6AA84F"/>
            </a:solidFill>
            <a:prstDash val="solid"/>
            <a:round/>
            <a:headEnd len="sm" w="sm" type="none"/>
            <a:tailEnd len="sm" w="sm" type="none"/>
          </a:ln>
        </p:spPr>
      </p:pic>
      <p:pic>
        <p:nvPicPr>
          <p:cNvPr id="119" name="Google Shape;119;p22"/>
          <p:cNvPicPr preferRelativeResize="0"/>
          <p:nvPr/>
        </p:nvPicPr>
        <p:blipFill>
          <a:blip r:embed="rId4">
            <a:alphaModFix/>
          </a:blip>
          <a:stretch>
            <a:fillRect/>
          </a:stretch>
        </p:blipFill>
        <p:spPr>
          <a:xfrm rot="5400000">
            <a:off x="1411343" y="3404651"/>
            <a:ext cx="813804" cy="2264773"/>
          </a:xfrm>
          <a:prstGeom prst="rect">
            <a:avLst/>
          </a:prstGeom>
          <a:noFill/>
          <a:ln cap="flat" cmpd="sng" w="76200">
            <a:solidFill>
              <a:srgbClr val="6AA84F"/>
            </a:solidFill>
            <a:prstDash val="solid"/>
            <a:round/>
            <a:headEnd len="sm" w="sm" type="none"/>
            <a:tailEnd len="sm" w="sm" type="none"/>
          </a:ln>
        </p:spPr>
      </p:pic>
      <p:sp>
        <p:nvSpPr>
          <p:cNvPr id="120" name="Google Shape;120;p22"/>
          <p:cNvSpPr txBox="1"/>
          <p:nvPr>
            <p:ph type="ctrTitle"/>
          </p:nvPr>
        </p:nvSpPr>
        <p:spPr>
          <a:xfrm>
            <a:off x="1498825" y="3651700"/>
            <a:ext cx="600900" cy="37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fr" sz="2280">
                <a:solidFill>
                  <a:srgbClr val="6AA84F"/>
                </a:solidFill>
              </a:rPr>
              <a:t>+</a:t>
            </a:r>
            <a:endParaRPr b="1" sz="2280">
              <a:solidFill>
                <a:srgbClr val="6AA84F"/>
              </a:solidFill>
            </a:endParaRPr>
          </a:p>
        </p:txBody>
      </p:sp>
      <p:sp>
        <p:nvSpPr>
          <p:cNvPr id="121" name="Google Shape;121;p22"/>
          <p:cNvSpPr txBox="1"/>
          <p:nvPr>
            <p:ph type="ctrTitle"/>
          </p:nvPr>
        </p:nvSpPr>
        <p:spPr>
          <a:xfrm>
            <a:off x="-310800" y="148875"/>
            <a:ext cx="9454800" cy="90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fr" sz="1979">
                <a:solidFill>
                  <a:srgbClr val="666666"/>
                </a:solidFill>
                <a:latin typeface="Montserrat Black"/>
                <a:ea typeface="Montserrat Black"/>
                <a:cs typeface="Montserrat Black"/>
                <a:sym typeface="Montserrat Black"/>
              </a:rPr>
              <a:t>Au sein du kit </a:t>
            </a:r>
            <a:r>
              <a:rPr lang="fr" sz="1979">
                <a:solidFill>
                  <a:srgbClr val="666666"/>
                </a:solidFill>
                <a:latin typeface="Montserrat Black"/>
                <a:ea typeface="Montserrat Black"/>
                <a:cs typeface="Montserrat Black"/>
                <a:sym typeface="Montserrat Black"/>
              </a:rPr>
              <a:t>pédagogique</a:t>
            </a:r>
            <a:r>
              <a:rPr lang="fr" sz="1779">
                <a:solidFill>
                  <a:srgbClr val="666666"/>
                </a:solidFill>
                <a:latin typeface="Montserrat Black"/>
                <a:ea typeface="Montserrat Black"/>
                <a:cs typeface="Montserrat Black"/>
                <a:sym typeface="Montserrat Black"/>
              </a:rPr>
              <a:t> </a:t>
            </a:r>
            <a:r>
              <a:rPr lang="fr" sz="3680">
                <a:solidFill>
                  <a:srgbClr val="6AA84F"/>
                </a:solidFill>
                <a:latin typeface="Montserrat Black"/>
                <a:ea typeface="Montserrat Black"/>
                <a:cs typeface="Montserrat Black"/>
                <a:sym typeface="Montserrat Black"/>
              </a:rPr>
              <a:t>TERRITOIRE(s) </a:t>
            </a:r>
            <a:r>
              <a:rPr lang="fr" sz="3680">
                <a:latin typeface="Montserrat Black"/>
                <a:ea typeface="Montserrat Black"/>
                <a:cs typeface="Montserrat Black"/>
                <a:sym typeface="Montserrat Black"/>
              </a:rPr>
              <a:t> </a:t>
            </a:r>
            <a:endParaRPr sz="3680">
              <a:latin typeface="Montserrat Black"/>
              <a:ea typeface="Montserrat Black"/>
              <a:cs typeface="Montserrat Black"/>
              <a:sym typeface="Montserrat Black"/>
            </a:endParaRPr>
          </a:p>
          <a:p>
            <a:pPr indent="0" lvl="0" marL="0" rtl="0" algn="l">
              <a:spcBef>
                <a:spcPts val="0"/>
              </a:spcBef>
              <a:spcAft>
                <a:spcPts val="0"/>
              </a:spcAft>
              <a:buSzPts val="990"/>
              <a:buNone/>
            </a:pPr>
            <a:r>
              <a:t/>
            </a:r>
            <a:endParaRPr sz="1610">
              <a:solidFill>
                <a:srgbClr val="434343"/>
              </a:solidFill>
              <a:latin typeface="Montserrat Black"/>
              <a:ea typeface="Montserrat Black"/>
              <a:cs typeface="Montserrat Black"/>
              <a:sym typeface="Montserrat Black"/>
            </a:endParaRPr>
          </a:p>
        </p:txBody>
      </p:sp>
      <p:sp>
        <p:nvSpPr>
          <p:cNvPr id="122" name="Google Shape;122;p22"/>
          <p:cNvSpPr txBox="1"/>
          <p:nvPr>
            <p:ph type="ctrTitle"/>
          </p:nvPr>
        </p:nvSpPr>
        <p:spPr>
          <a:xfrm>
            <a:off x="3617175" y="4026000"/>
            <a:ext cx="3858000" cy="1001400"/>
          </a:xfrm>
          <a:prstGeom prst="rect">
            <a:avLst/>
          </a:prstGeom>
          <a:solidFill>
            <a:schemeClr val="lt1"/>
          </a:solidFill>
          <a:ln cap="flat" cmpd="sng" w="28575">
            <a:solidFill>
              <a:srgbClr val="38761D"/>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fr" sz="1779">
                <a:solidFill>
                  <a:srgbClr val="6AA84F"/>
                </a:solidFill>
              </a:rPr>
              <a:t>Type de jeu :</a:t>
            </a:r>
            <a:r>
              <a:rPr b="1" lang="fr" sz="1779">
                <a:solidFill>
                  <a:srgbClr val="666666"/>
                </a:solidFill>
              </a:rPr>
              <a:t> jeu de cartes</a:t>
            </a:r>
            <a:r>
              <a:rPr b="1" lang="fr" sz="1779">
                <a:solidFill>
                  <a:srgbClr val="595959"/>
                </a:solidFill>
              </a:rPr>
              <a:t> </a:t>
            </a:r>
            <a:endParaRPr b="1" sz="1779">
              <a:solidFill>
                <a:srgbClr val="595959"/>
              </a:solidFill>
            </a:endParaRPr>
          </a:p>
          <a:p>
            <a:pPr indent="0" lvl="0" marL="0" rtl="0" algn="l">
              <a:spcBef>
                <a:spcPts val="0"/>
              </a:spcBef>
              <a:spcAft>
                <a:spcPts val="0"/>
              </a:spcAft>
              <a:buSzPts val="990"/>
              <a:buNone/>
            </a:pPr>
            <a:r>
              <a:rPr b="1" lang="fr" sz="1779">
                <a:solidFill>
                  <a:srgbClr val="6AA84F"/>
                </a:solidFill>
              </a:rPr>
              <a:t>Temps de jeu : </a:t>
            </a:r>
            <a:r>
              <a:rPr b="1" lang="fr" sz="1779">
                <a:solidFill>
                  <a:schemeClr val="accent3"/>
                </a:solidFill>
              </a:rPr>
              <a:t>45 minutes</a:t>
            </a:r>
            <a:endParaRPr b="1" sz="1779">
              <a:solidFill>
                <a:schemeClr val="accent3"/>
              </a:solidFill>
            </a:endParaRPr>
          </a:p>
          <a:p>
            <a:pPr indent="0" lvl="0" marL="0" rtl="0" algn="l">
              <a:spcBef>
                <a:spcPts val="0"/>
              </a:spcBef>
              <a:spcAft>
                <a:spcPts val="0"/>
              </a:spcAft>
              <a:buSzPts val="990"/>
              <a:buNone/>
            </a:pPr>
            <a:r>
              <a:rPr b="1" lang="fr" sz="1779">
                <a:solidFill>
                  <a:srgbClr val="6AA84F"/>
                </a:solidFill>
              </a:rPr>
              <a:t>Nombre de joueurs</a:t>
            </a:r>
            <a:r>
              <a:rPr b="1" lang="fr" sz="1779">
                <a:solidFill>
                  <a:schemeClr val="accent3"/>
                </a:solidFill>
              </a:rPr>
              <a:t> : 2 à 8 joueurs</a:t>
            </a:r>
            <a:endParaRPr b="1" sz="1779">
              <a:solidFill>
                <a:schemeClr val="accent3"/>
              </a:solidFill>
            </a:endParaRPr>
          </a:p>
        </p:txBody>
      </p:sp>
      <p:sp>
        <p:nvSpPr>
          <p:cNvPr id="123" name="Google Shape;123;p22"/>
          <p:cNvSpPr txBox="1"/>
          <p:nvPr>
            <p:ph type="ctrTitle"/>
          </p:nvPr>
        </p:nvSpPr>
        <p:spPr>
          <a:xfrm>
            <a:off x="3617175" y="2166475"/>
            <a:ext cx="3991800" cy="1001400"/>
          </a:xfrm>
          <a:prstGeom prst="rect">
            <a:avLst/>
          </a:prstGeom>
          <a:solidFill>
            <a:schemeClr val="lt1"/>
          </a:solidFill>
          <a:ln cap="flat" cmpd="sng" w="28575">
            <a:solidFill>
              <a:srgbClr val="38761D"/>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fr" sz="1779">
                <a:solidFill>
                  <a:srgbClr val="6AA84F"/>
                </a:solidFill>
              </a:rPr>
              <a:t>Type de jeu :</a:t>
            </a:r>
            <a:r>
              <a:rPr b="1" lang="fr" sz="1779">
                <a:solidFill>
                  <a:srgbClr val="666666"/>
                </a:solidFill>
              </a:rPr>
              <a:t> jeu de plateau</a:t>
            </a:r>
            <a:r>
              <a:rPr b="1" lang="fr" sz="1779">
                <a:solidFill>
                  <a:schemeClr val="dk2"/>
                </a:solidFill>
              </a:rPr>
              <a:t> </a:t>
            </a:r>
            <a:endParaRPr b="1" sz="1779">
              <a:solidFill>
                <a:schemeClr val="dk2"/>
              </a:solidFill>
            </a:endParaRPr>
          </a:p>
          <a:p>
            <a:pPr indent="0" lvl="0" marL="0" rtl="0" algn="l">
              <a:spcBef>
                <a:spcPts val="0"/>
              </a:spcBef>
              <a:spcAft>
                <a:spcPts val="0"/>
              </a:spcAft>
              <a:buSzPts val="990"/>
              <a:buNone/>
            </a:pPr>
            <a:r>
              <a:rPr b="1" lang="fr" sz="1779">
                <a:solidFill>
                  <a:srgbClr val="6AA84F"/>
                </a:solidFill>
              </a:rPr>
              <a:t>Temps de jeu : </a:t>
            </a:r>
            <a:r>
              <a:rPr b="1" lang="fr" sz="1779">
                <a:solidFill>
                  <a:schemeClr val="accent3"/>
                </a:solidFill>
              </a:rPr>
              <a:t>45 minutes</a:t>
            </a:r>
            <a:endParaRPr b="1" sz="1779">
              <a:solidFill>
                <a:schemeClr val="accent3"/>
              </a:solidFill>
            </a:endParaRPr>
          </a:p>
          <a:p>
            <a:pPr indent="0" lvl="0" marL="0" rtl="0" algn="l">
              <a:spcBef>
                <a:spcPts val="0"/>
              </a:spcBef>
              <a:spcAft>
                <a:spcPts val="0"/>
              </a:spcAft>
              <a:buSzPts val="990"/>
              <a:buNone/>
            </a:pPr>
            <a:r>
              <a:rPr b="1" lang="fr" sz="1779">
                <a:solidFill>
                  <a:srgbClr val="6AA84F"/>
                </a:solidFill>
              </a:rPr>
              <a:t>Nombre de joueurs</a:t>
            </a:r>
            <a:r>
              <a:rPr b="1" lang="fr" sz="1779">
                <a:solidFill>
                  <a:schemeClr val="accent3"/>
                </a:solidFill>
              </a:rPr>
              <a:t> : 4 à 8 joueurs</a:t>
            </a:r>
            <a:endParaRPr b="1" sz="1779">
              <a:solidFill>
                <a:schemeClr val="accent3"/>
              </a:solidFill>
            </a:endParaRPr>
          </a:p>
        </p:txBody>
      </p:sp>
      <p:cxnSp>
        <p:nvCxnSpPr>
          <p:cNvPr id="124" name="Google Shape;124;p22"/>
          <p:cNvCxnSpPr>
            <a:endCxn id="123" idx="1"/>
          </p:cNvCxnSpPr>
          <p:nvPr/>
        </p:nvCxnSpPr>
        <p:spPr>
          <a:xfrm flipH="1" rot="10800000">
            <a:off x="2545575" y="2667175"/>
            <a:ext cx="1071600" cy="194100"/>
          </a:xfrm>
          <a:prstGeom prst="straightConnector1">
            <a:avLst/>
          </a:prstGeom>
          <a:noFill/>
          <a:ln cap="flat" cmpd="sng" w="9525">
            <a:solidFill>
              <a:schemeClr val="dk2"/>
            </a:solidFill>
            <a:prstDash val="solid"/>
            <a:round/>
            <a:headEnd len="med" w="med" type="none"/>
            <a:tailEnd len="med" w="med" type="triangle"/>
          </a:ln>
        </p:spPr>
      </p:cxnSp>
      <p:cxnSp>
        <p:nvCxnSpPr>
          <p:cNvPr id="125" name="Google Shape;125;p22"/>
          <p:cNvCxnSpPr>
            <a:endCxn id="122" idx="1"/>
          </p:cNvCxnSpPr>
          <p:nvPr/>
        </p:nvCxnSpPr>
        <p:spPr>
          <a:xfrm flipH="1" rot="10800000">
            <a:off x="3048975" y="4526700"/>
            <a:ext cx="568200" cy="24300"/>
          </a:xfrm>
          <a:prstGeom prst="straightConnector1">
            <a:avLst/>
          </a:prstGeom>
          <a:noFill/>
          <a:ln cap="flat" cmpd="sng" w="9525">
            <a:solidFill>
              <a:schemeClr val="dk2"/>
            </a:solidFill>
            <a:prstDash val="solid"/>
            <a:round/>
            <a:headEnd len="med" w="med" type="none"/>
            <a:tailEnd len="med" w="med" type="triangle"/>
          </a:ln>
        </p:spPr>
      </p:cxnSp>
      <p:sp>
        <p:nvSpPr>
          <p:cNvPr id="126" name="Google Shape;126;p22"/>
          <p:cNvSpPr txBox="1"/>
          <p:nvPr>
            <p:ph type="ctrTitle"/>
          </p:nvPr>
        </p:nvSpPr>
        <p:spPr>
          <a:xfrm>
            <a:off x="3550275" y="1066875"/>
            <a:ext cx="3991800" cy="723000"/>
          </a:xfrm>
          <a:prstGeom prst="rect">
            <a:avLst/>
          </a:prstGeom>
          <a:solidFill>
            <a:schemeClr val="lt1"/>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fr" sz="1779">
                <a:solidFill>
                  <a:srgbClr val="6AA84F"/>
                </a:solidFill>
              </a:rPr>
              <a:t>un livret pédagogique accompagne les deux jeux.</a:t>
            </a:r>
            <a:endParaRPr b="1" sz="1779">
              <a:solidFill>
                <a:schemeClr val="accent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ctrTitle"/>
          </p:nvPr>
        </p:nvSpPr>
        <p:spPr>
          <a:xfrm>
            <a:off x="152400" y="0"/>
            <a:ext cx="88323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latin typeface="Montserrat ExtraBold"/>
                <a:ea typeface="Montserrat ExtraBold"/>
                <a:cs typeface="Montserrat ExtraBold"/>
                <a:sym typeface="Montserrat ExtraBold"/>
              </a:rPr>
              <a:t>Un j</a:t>
            </a:r>
            <a:r>
              <a:rPr lang="fr">
                <a:latin typeface="Montserrat ExtraBold"/>
                <a:ea typeface="Montserrat ExtraBold"/>
                <a:cs typeface="Montserrat ExtraBold"/>
                <a:sym typeface="Montserrat ExtraBold"/>
              </a:rPr>
              <a:t>eu de cartes</a:t>
            </a:r>
            <a:endParaRPr>
              <a:latin typeface="Montserrat ExtraBold"/>
              <a:ea typeface="Montserrat ExtraBold"/>
              <a:cs typeface="Montserrat ExtraBold"/>
              <a:sym typeface="Montserrat ExtraBold"/>
            </a:endParaRPr>
          </a:p>
        </p:txBody>
      </p:sp>
      <p:pic>
        <p:nvPicPr>
          <p:cNvPr id="132" name="Google Shape;132;p23"/>
          <p:cNvPicPr preferRelativeResize="0"/>
          <p:nvPr/>
        </p:nvPicPr>
        <p:blipFill>
          <a:blip r:embed="rId3">
            <a:alphaModFix/>
          </a:blip>
          <a:stretch>
            <a:fillRect/>
          </a:stretch>
        </p:blipFill>
        <p:spPr>
          <a:xfrm>
            <a:off x="6546300" y="4441675"/>
            <a:ext cx="2286000" cy="533400"/>
          </a:xfrm>
          <a:prstGeom prst="rect">
            <a:avLst/>
          </a:prstGeom>
          <a:noFill/>
          <a:ln>
            <a:noFill/>
          </a:ln>
        </p:spPr>
      </p:pic>
      <p:pic>
        <p:nvPicPr>
          <p:cNvPr id="133" name="Google Shape;133;p23"/>
          <p:cNvPicPr preferRelativeResize="0"/>
          <p:nvPr/>
        </p:nvPicPr>
        <p:blipFill>
          <a:blip r:embed="rId4">
            <a:alphaModFix/>
          </a:blip>
          <a:stretch>
            <a:fillRect/>
          </a:stretch>
        </p:blipFill>
        <p:spPr>
          <a:xfrm rot="5400000">
            <a:off x="1407063" y="-1095387"/>
            <a:ext cx="1228725" cy="3419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4"/>
          <p:cNvPicPr preferRelativeResize="0"/>
          <p:nvPr/>
        </p:nvPicPr>
        <p:blipFill>
          <a:blip r:embed="rId3">
            <a:alphaModFix/>
          </a:blip>
          <a:stretch>
            <a:fillRect/>
          </a:stretch>
        </p:blipFill>
        <p:spPr>
          <a:xfrm>
            <a:off x="3477800" y="152400"/>
            <a:ext cx="5426975" cy="4838699"/>
          </a:xfrm>
          <a:prstGeom prst="rect">
            <a:avLst/>
          </a:prstGeom>
          <a:noFill/>
          <a:ln>
            <a:noFill/>
          </a:ln>
        </p:spPr>
      </p:pic>
      <p:pic>
        <p:nvPicPr>
          <p:cNvPr id="139" name="Google Shape;139;p24"/>
          <p:cNvPicPr preferRelativeResize="0"/>
          <p:nvPr/>
        </p:nvPicPr>
        <p:blipFill>
          <a:blip r:embed="rId4">
            <a:alphaModFix/>
          </a:blip>
          <a:stretch>
            <a:fillRect/>
          </a:stretch>
        </p:blipFill>
        <p:spPr>
          <a:xfrm rot="5400000">
            <a:off x="-523792" y="828599"/>
            <a:ext cx="4607176" cy="3254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45" name="Google Shape;145;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46" name="Google Shape;146;p25" title="Découverte des acteurs.MOV">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6"/>
          <p:cNvPicPr preferRelativeResize="0"/>
          <p:nvPr/>
        </p:nvPicPr>
        <p:blipFill>
          <a:blip r:embed="rId3">
            <a:alphaModFix/>
          </a:blip>
          <a:stretch>
            <a:fillRect/>
          </a:stretch>
        </p:blipFill>
        <p:spPr>
          <a:xfrm>
            <a:off x="1126550" y="218350"/>
            <a:ext cx="6175650" cy="45218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7"/>
          <p:cNvPicPr preferRelativeResize="0"/>
          <p:nvPr/>
        </p:nvPicPr>
        <p:blipFill>
          <a:blip r:embed="rId3">
            <a:alphaModFix/>
          </a:blip>
          <a:stretch>
            <a:fillRect/>
          </a:stretch>
        </p:blipFill>
        <p:spPr>
          <a:xfrm>
            <a:off x="1188450" y="0"/>
            <a:ext cx="6110318"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8"/>
          <p:cNvPicPr preferRelativeResize="0"/>
          <p:nvPr/>
        </p:nvPicPr>
        <p:blipFill>
          <a:blip r:embed="rId3">
            <a:alphaModFix/>
          </a:blip>
          <a:stretch>
            <a:fillRect/>
          </a:stretch>
        </p:blipFill>
        <p:spPr>
          <a:xfrm>
            <a:off x="3767225" y="2822550"/>
            <a:ext cx="5376774" cy="1928296"/>
          </a:xfrm>
          <a:prstGeom prst="rect">
            <a:avLst/>
          </a:prstGeom>
          <a:noFill/>
          <a:ln>
            <a:noFill/>
          </a:ln>
        </p:spPr>
      </p:pic>
      <p:pic>
        <p:nvPicPr>
          <p:cNvPr id="162" name="Google Shape;162;p28"/>
          <p:cNvPicPr preferRelativeResize="0"/>
          <p:nvPr/>
        </p:nvPicPr>
        <p:blipFill>
          <a:blip r:embed="rId4">
            <a:alphaModFix/>
          </a:blip>
          <a:stretch>
            <a:fillRect/>
          </a:stretch>
        </p:blipFill>
        <p:spPr>
          <a:xfrm>
            <a:off x="3767225" y="549874"/>
            <a:ext cx="4270275" cy="2021875"/>
          </a:xfrm>
          <a:prstGeom prst="rect">
            <a:avLst/>
          </a:prstGeom>
          <a:noFill/>
          <a:ln>
            <a:noFill/>
          </a:ln>
        </p:spPr>
      </p:pic>
      <p:pic>
        <p:nvPicPr>
          <p:cNvPr id="163" name="Google Shape;163;p28"/>
          <p:cNvPicPr preferRelativeResize="0"/>
          <p:nvPr/>
        </p:nvPicPr>
        <p:blipFill>
          <a:blip r:embed="rId5">
            <a:alphaModFix/>
          </a:blip>
          <a:stretch>
            <a:fillRect/>
          </a:stretch>
        </p:blipFill>
        <p:spPr>
          <a:xfrm rot="5400000">
            <a:off x="-523792" y="828599"/>
            <a:ext cx="4607176" cy="3254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9"/>
          <p:cNvPicPr preferRelativeResize="0"/>
          <p:nvPr/>
        </p:nvPicPr>
        <p:blipFill>
          <a:blip r:embed="rId3">
            <a:alphaModFix/>
          </a:blip>
          <a:stretch>
            <a:fillRect/>
          </a:stretch>
        </p:blipFill>
        <p:spPr>
          <a:xfrm rot="5400000">
            <a:off x="1278725" y="939975"/>
            <a:ext cx="2702925" cy="4542250"/>
          </a:xfrm>
          <a:prstGeom prst="rect">
            <a:avLst/>
          </a:prstGeom>
          <a:noFill/>
          <a:ln>
            <a:noFill/>
          </a:ln>
        </p:spPr>
      </p:pic>
      <p:pic>
        <p:nvPicPr>
          <p:cNvPr id="169" name="Google Shape;169;p29"/>
          <p:cNvPicPr preferRelativeResize="0"/>
          <p:nvPr/>
        </p:nvPicPr>
        <p:blipFill>
          <a:blip r:embed="rId4">
            <a:alphaModFix/>
          </a:blip>
          <a:stretch>
            <a:fillRect/>
          </a:stretch>
        </p:blipFill>
        <p:spPr>
          <a:xfrm rot="5400000">
            <a:off x="5326700" y="1067750"/>
            <a:ext cx="2751200" cy="4286700"/>
          </a:xfrm>
          <a:prstGeom prst="rect">
            <a:avLst/>
          </a:prstGeom>
          <a:noFill/>
          <a:ln>
            <a:noFill/>
          </a:ln>
        </p:spPr>
      </p:pic>
      <p:pic>
        <p:nvPicPr>
          <p:cNvPr id="170" name="Google Shape;170;p29"/>
          <p:cNvPicPr preferRelativeResize="0"/>
          <p:nvPr/>
        </p:nvPicPr>
        <p:blipFill>
          <a:blip r:embed="rId5">
            <a:alphaModFix/>
          </a:blip>
          <a:stretch>
            <a:fillRect/>
          </a:stretch>
        </p:blipFill>
        <p:spPr>
          <a:xfrm rot="5400000">
            <a:off x="6428513" y="-886162"/>
            <a:ext cx="1228725" cy="3419475"/>
          </a:xfrm>
          <a:prstGeom prst="rect">
            <a:avLst/>
          </a:prstGeom>
          <a:noFill/>
          <a:ln>
            <a:noFill/>
          </a:ln>
        </p:spPr>
      </p:pic>
      <p:sp>
        <p:nvSpPr>
          <p:cNvPr id="171" name="Google Shape;171;p29"/>
          <p:cNvSpPr txBox="1"/>
          <p:nvPr>
            <p:ph type="ctrTitle"/>
          </p:nvPr>
        </p:nvSpPr>
        <p:spPr>
          <a:xfrm>
            <a:off x="434825" y="-767175"/>
            <a:ext cx="88323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solidFill>
                  <a:srgbClr val="38761D"/>
                </a:solidFill>
                <a:latin typeface="Montserrat ExtraBold"/>
                <a:ea typeface="Montserrat ExtraBold"/>
                <a:cs typeface="Montserrat ExtraBold"/>
                <a:sym typeface="Montserrat ExtraBold"/>
              </a:rPr>
              <a:t>Thèmes</a:t>
            </a:r>
            <a:endParaRPr>
              <a:solidFill>
                <a:srgbClr val="38761D"/>
              </a:solidFill>
              <a:latin typeface="Montserrat ExtraBold"/>
              <a:ea typeface="Montserrat ExtraBold"/>
              <a:cs typeface="Montserrat ExtraBold"/>
              <a:sym typeface="Montserrat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30"/>
          <p:cNvPicPr preferRelativeResize="0"/>
          <p:nvPr/>
        </p:nvPicPr>
        <p:blipFill>
          <a:blip r:embed="rId3">
            <a:alphaModFix/>
          </a:blip>
          <a:stretch>
            <a:fillRect/>
          </a:stretch>
        </p:blipFill>
        <p:spPr>
          <a:xfrm>
            <a:off x="652575" y="0"/>
            <a:ext cx="7838850" cy="5143499"/>
          </a:xfrm>
          <a:prstGeom prst="rect">
            <a:avLst/>
          </a:prstGeom>
          <a:noFill/>
          <a:ln>
            <a:noFill/>
          </a:ln>
        </p:spPr>
      </p:pic>
      <p:pic>
        <p:nvPicPr>
          <p:cNvPr id="177" name="Google Shape;177;p30"/>
          <p:cNvPicPr preferRelativeResize="0"/>
          <p:nvPr/>
        </p:nvPicPr>
        <p:blipFill>
          <a:blip r:embed="rId4">
            <a:alphaModFix/>
          </a:blip>
          <a:stretch>
            <a:fillRect/>
          </a:stretch>
        </p:blipFill>
        <p:spPr>
          <a:xfrm>
            <a:off x="652565" y="2667648"/>
            <a:ext cx="3955934" cy="2571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31"/>
          <p:cNvPicPr preferRelativeResize="0"/>
          <p:nvPr/>
        </p:nvPicPr>
        <p:blipFill>
          <a:blip r:embed="rId3">
            <a:alphaModFix/>
          </a:blip>
          <a:stretch>
            <a:fillRect/>
          </a:stretch>
        </p:blipFill>
        <p:spPr>
          <a:xfrm>
            <a:off x="2029950" y="1426500"/>
            <a:ext cx="5084099" cy="3634351"/>
          </a:xfrm>
          <a:prstGeom prst="rect">
            <a:avLst/>
          </a:prstGeom>
          <a:noFill/>
          <a:ln>
            <a:noFill/>
          </a:ln>
        </p:spPr>
      </p:pic>
      <p:sp>
        <p:nvSpPr>
          <p:cNvPr id="183" name="Google Shape;183;p31"/>
          <p:cNvSpPr txBox="1"/>
          <p:nvPr>
            <p:ph type="ctrTitle"/>
          </p:nvPr>
        </p:nvSpPr>
        <p:spPr>
          <a:xfrm>
            <a:off x="8" y="-695850"/>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sz="2700">
                <a:latin typeface="Montserrat ExtraBold"/>
                <a:ea typeface="Montserrat ExtraBold"/>
                <a:cs typeface="Montserrat ExtraBold"/>
                <a:sym typeface="Montserrat ExtraBold"/>
              </a:rPr>
              <a:t>LES JOUEURS DOIVENT MOBILISER LES BONS ACTEURS pour relever le défi lancé par la carte MISSION.</a:t>
            </a:r>
            <a:endParaRPr sz="2700">
              <a:latin typeface="Montserrat ExtraBold"/>
              <a:ea typeface="Montserrat ExtraBold"/>
              <a:cs typeface="Montserrat ExtraBold"/>
              <a:sym typeface="Montserrat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378558" y="238222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fr" sz="3300">
                <a:latin typeface="Montserrat"/>
                <a:ea typeface="Montserrat"/>
                <a:cs typeface="Montserrat"/>
                <a:sym typeface="Montserrat"/>
              </a:rPr>
              <a:t>Co-création de deux jeux lors de deux classes d’eau : </a:t>
            </a:r>
            <a:endParaRPr b="1" sz="3300">
              <a:latin typeface="Montserrat"/>
              <a:ea typeface="Montserrat"/>
              <a:cs typeface="Montserrat"/>
              <a:sym typeface="Montserrat"/>
            </a:endParaRPr>
          </a:p>
          <a:p>
            <a:pPr indent="-438150" lvl="0" marL="457200" rtl="0" algn="l">
              <a:spcBef>
                <a:spcPts val="0"/>
              </a:spcBef>
              <a:spcAft>
                <a:spcPts val="0"/>
              </a:spcAft>
              <a:buSzPts val="3300"/>
              <a:buChar char="●"/>
            </a:pPr>
            <a:r>
              <a:rPr lang="fr" sz="3300">
                <a:latin typeface="Montserrat"/>
                <a:ea typeface="Montserrat"/>
                <a:cs typeface="Montserrat"/>
                <a:sym typeface="Montserrat"/>
              </a:rPr>
              <a:t>une avec des lycéens </a:t>
            </a:r>
            <a:r>
              <a:rPr lang="fr" sz="3300">
                <a:solidFill>
                  <a:srgbClr val="6AA84F"/>
                </a:solidFill>
                <a:latin typeface="Montserrat"/>
                <a:ea typeface="Montserrat"/>
                <a:cs typeface="Montserrat"/>
                <a:sym typeface="Montserrat"/>
              </a:rPr>
              <a:t>en seconde</a:t>
            </a:r>
            <a:r>
              <a:rPr lang="fr" sz="3300">
                <a:latin typeface="Montserrat"/>
                <a:ea typeface="Montserrat"/>
                <a:cs typeface="Montserrat"/>
                <a:sym typeface="Montserrat"/>
              </a:rPr>
              <a:t> </a:t>
            </a:r>
            <a:endParaRPr sz="3300">
              <a:latin typeface="Montserrat"/>
              <a:ea typeface="Montserrat"/>
              <a:cs typeface="Montserrat"/>
              <a:sym typeface="Montserrat"/>
            </a:endParaRPr>
          </a:p>
          <a:p>
            <a:pPr indent="-438150" lvl="0" marL="457200" rtl="0" algn="l">
              <a:spcBef>
                <a:spcPts val="0"/>
              </a:spcBef>
              <a:spcAft>
                <a:spcPts val="0"/>
              </a:spcAft>
              <a:buSzPts val="3300"/>
              <a:buChar char="●"/>
            </a:pPr>
            <a:r>
              <a:rPr lang="fr" sz="3300">
                <a:latin typeface="Montserrat"/>
                <a:ea typeface="Montserrat"/>
                <a:cs typeface="Montserrat"/>
                <a:sym typeface="Montserrat"/>
              </a:rPr>
              <a:t>une avec des étudiants </a:t>
            </a:r>
            <a:r>
              <a:rPr lang="fr" sz="3300">
                <a:solidFill>
                  <a:srgbClr val="6AA84F"/>
                </a:solidFill>
                <a:latin typeface="Montserrat"/>
                <a:ea typeface="Montserrat"/>
                <a:cs typeface="Montserrat"/>
                <a:sym typeface="Montserrat"/>
              </a:rPr>
              <a:t>en BTS </a:t>
            </a:r>
            <a:r>
              <a:rPr lang="fr" sz="3300">
                <a:solidFill>
                  <a:srgbClr val="6AA84F"/>
                </a:solidFill>
                <a:highlight>
                  <a:srgbClr val="FFFFFF"/>
                </a:highlight>
              </a:rPr>
              <a:t>Gestion et </a:t>
            </a:r>
            <a:r>
              <a:rPr lang="fr" sz="3300">
                <a:solidFill>
                  <a:srgbClr val="6AA84F"/>
                </a:solidFill>
                <a:highlight>
                  <a:srgbClr val="FFFFFF"/>
                </a:highlight>
              </a:rPr>
              <a:t>Maîtrise</a:t>
            </a:r>
            <a:r>
              <a:rPr lang="fr" sz="3300">
                <a:solidFill>
                  <a:srgbClr val="6AA84F"/>
                </a:solidFill>
                <a:highlight>
                  <a:srgbClr val="FFFFFF"/>
                </a:highlight>
              </a:rPr>
              <a:t> de l'EAU </a:t>
            </a:r>
            <a:r>
              <a:rPr lang="fr" sz="3300">
                <a:solidFill>
                  <a:srgbClr val="1F1F1F"/>
                </a:solidFill>
                <a:highlight>
                  <a:srgbClr val="FFFFFF"/>
                </a:highlight>
              </a:rPr>
              <a:t>(</a:t>
            </a:r>
            <a:r>
              <a:rPr lang="fr" sz="3300">
                <a:solidFill>
                  <a:srgbClr val="040C28"/>
                </a:solidFill>
                <a:highlight>
                  <a:srgbClr val="FFFFFF"/>
                </a:highlight>
              </a:rPr>
              <a:t>GEMEAU</a:t>
            </a:r>
            <a:r>
              <a:rPr lang="fr" sz="3300">
                <a:solidFill>
                  <a:srgbClr val="1F1F1F"/>
                </a:solidFill>
                <a:highlight>
                  <a:srgbClr val="FFFFFF"/>
                </a:highlight>
              </a:rPr>
              <a:t>) </a:t>
            </a:r>
            <a:endParaRPr sz="3300">
              <a:solidFill>
                <a:srgbClr val="1F1F1F"/>
              </a:solidFill>
              <a:highlight>
                <a:srgbClr val="FFFFFF"/>
              </a:highlight>
            </a:endParaRPr>
          </a:p>
          <a:p>
            <a:pPr indent="0" lvl="0" marL="0" rtl="0" algn="l">
              <a:spcBef>
                <a:spcPts val="0"/>
              </a:spcBef>
              <a:spcAft>
                <a:spcPts val="0"/>
              </a:spcAft>
              <a:buSzPts val="990"/>
              <a:buNone/>
            </a:pPr>
            <a:r>
              <a:t/>
            </a:r>
            <a:endParaRPr sz="3300">
              <a:latin typeface="Montserrat"/>
              <a:ea typeface="Montserrat"/>
              <a:cs typeface="Montserrat"/>
              <a:sym typeface="Montserrat"/>
            </a:endParaRPr>
          </a:p>
          <a:p>
            <a:pPr indent="0" lvl="0" marL="0" rtl="0" algn="l">
              <a:spcBef>
                <a:spcPts val="0"/>
              </a:spcBef>
              <a:spcAft>
                <a:spcPts val="0"/>
              </a:spcAft>
              <a:buSzPts val="990"/>
              <a:buNone/>
            </a:pPr>
            <a:r>
              <a:rPr lang="fr" sz="3300">
                <a:latin typeface="Montserrat"/>
                <a:ea typeface="Montserrat"/>
                <a:cs typeface="Montserrat"/>
                <a:sym typeface="Montserrat"/>
              </a:rPr>
              <a:t>A</a:t>
            </a:r>
            <a:r>
              <a:rPr lang="fr" sz="3300">
                <a:latin typeface="Montserrat"/>
                <a:ea typeface="Montserrat"/>
                <a:cs typeface="Montserrat"/>
                <a:sym typeface="Montserrat"/>
              </a:rPr>
              <a:t>u sein du lycée agricole Sainte Maure (2022-2023).</a:t>
            </a:r>
            <a:endParaRPr sz="3300">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89" name="Google Shape;189;p3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90" name="Google Shape;190;p32" title="Parties de jeu animées par les  co-concepteurs.MOV">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33"/>
          <p:cNvPicPr preferRelativeResize="0"/>
          <p:nvPr/>
        </p:nvPicPr>
        <p:blipFill>
          <a:blip r:embed="rId3">
            <a:alphaModFix/>
          </a:blip>
          <a:stretch>
            <a:fillRect/>
          </a:stretch>
        </p:blipFill>
        <p:spPr>
          <a:xfrm>
            <a:off x="675475" y="4"/>
            <a:ext cx="6831319" cy="5143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9" name="Shape 199"/>
        <p:cNvGrpSpPr/>
        <p:nvPr/>
      </p:nvGrpSpPr>
      <p:grpSpPr>
        <a:xfrm>
          <a:off x="0" y="0"/>
          <a:ext cx="0" cy="0"/>
          <a:chOff x="0" y="0"/>
          <a:chExt cx="0" cy="0"/>
        </a:xfrm>
      </p:grpSpPr>
      <p:sp>
        <p:nvSpPr>
          <p:cNvPr id="200" name="Google Shape;20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Entre danNous as un format A3</a:t>
            </a:r>
            <a:endParaRPr/>
          </a:p>
        </p:txBody>
      </p:sp>
      <p:sp>
        <p:nvSpPr>
          <p:cNvPr id="201" name="Google Shape;201;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02" name="Google Shape;202;p34"/>
          <p:cNvSpPr txBox="1"/>
          <p:nvPr>
            <p:ph idx="1" type="body"/>
          </p:nvPr>
        </p:nvSpPr>
        <p:spPr>
          <a:xfrm>
            <a:off x="311700" y="266825"/>
            <a:ext cx="8751000" cy="885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fr" sz="2200">
                <a:solidFill>
                  <a:srgbClr val="FDF7EE"/>
                </a:solidFill>
              </a:rPr>
              <a:t>Nous avons ajouté un plateau de jeu central</a:t>
            </a:r>
            <a:endParaRPr b="1" sz="2200">
              <a:solidFill>
                <a:srgbClr val="FDF7EE"/>
              </a:solidFill>
            </a:endParaRPr>
          </a:p>
        </p:txBody>
      </p:sp>
      <p:pic>
        <p:nvPicPr>
          <p:cNvPr id="203" name="Google Shape;203;p34"/>
          <p:cNvPicPr preferRelativeResize="0"/>
          <p:nvPr/>
        </p:nvPicPr>
        <p:blipFill>
          <a:blip r:embed="rId3">
            <a:alphaModFix/>
          </a:blip>
          <a:stretch>
            <a:fillRect/>
          </a:stretch>
        </p:blipFill>
        <p:spPr>
          <a:xfrm>
            <a:off x="311700" y="1248000"/>
            <a:ext cx="8832299" cy="29362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35"/>
          <p:cNvPicPr preferRelativeResize="0"/>
          <p:nvPr/>
        </p:nvPicPr>
        <p:blipFill>
          <a:blip r:embed="rId3">
            <a:alphaModFix/>
          </a:blip>
          <a:stretch>
            <a:fillRect/>
          </a:stretch>
        </p:blipFill>
        <p:spPr>
          <a:xfrm>
            <a:off x="1512350" y="949000"/>
            <a:ext cx="5146993" cy="4194502"/>
          </a:xfrm>
          <a:prstGeom prst="rect">
            <a:avLst/>
          </a:prstGeom>
          <a:noFill/>
          <a:ln>
            <a:noFill/>
          </a:ln>
        </p:spPr>
      </p:pic>
      <p:sp>
        <p:nvSpPr>
          <p:cNvPr id="209" name="Google Shape;209;p35"/>
          <p:cNvSpPr txBox="1"/>
          <p:nvPr>
            <p:ph type="ctrTitle"/>
          </p:nvPr>
        </p:nvSpPr>
        <p:spPr>
          <a:xfrm>
            <a:off x="401033" y="-1103600"/>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sz="2900">
                <a:latin typeface="Montserrat ExtraBold"/>
                <a:ea typeface="Montserrat ExtraBold"/>
                <a:cs typeface="Montserrat ExtraBold"/>
                <a:sym typeface="Montserrat ExtraBold"/>
              </a:rPr>
              <a:t>Ils peuvent prendre une carte sur le plateau central, troquer ou piocher.</a:t>
            </a:r>
            <a:endParaRPr sz="2900">
              <a:latin typeface="Montserrat ExtraBold"/>
              <a:ea typeface="Montserrat ExtraBold"/>
              <a:cs typeface="Montserrat ExtraBold"/>
              <a:sym typeface="Montserrat Extra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6"/>
          <p:cNvPicPr preferRelativeResize="0"/>
          <p:nvPr/>
        </p:nvPicPr>
        <p:blipFill>
          <a:blip r:embed="rId3">
            <a:alphaModFix/>
          </a:blip>
          <a:stretch>
            <a:fillRect/>
          </a:stretch>
        </p:blipFill>
        <p:spPr>
          <a:xfrm>
            <a:off x="224300" y="594913"/>
            <a:ext cx="8067675" cy="2238375"/>
          </a:xfrm>
          <a:prstGeom prst="rect">
            <a:avLst/>
          </a:prstGeom>
          <a:noFill/>
          <a:ln>
            <a:noFill/>
          </a:ln>
        </p:spPr>
      </p:pic>
      <p:pic>
        <p:nvPicPr>
          <p:cNvPr id="215" name="Google Shape;215;p36"/>
          <p:cNvPicPr preferRelativeResize="0"/>
          <p:nvPr/>
        </p:nvPicPr>
        <p:blipFill>
          <a:blip r:embed="rId4">
            <a:alphaModFix/>
          </a:blip>
          <a:stretch>
            <a:fillRect/>
          </a:stretch>
        </p:blipFill>
        <p:spPr>
          <a:xfrm>
            <a:off x="149992" y="2833300"/>
            <a:ext cx="8669645" cy="2029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7"/>
          <p:cNvPicPr preferRelativeResize="0"/>
          <p:nvPr/>
        </p:nvPicPr>
        <p:blipFill>
          <a:blip r:embed="rId3">
            <a:alphaModFix/>
          </a:blip>
          <a:stretch>
            <a:fillRect/>
          </a:stretch>
        </p:blipFill>
        <p:spPr>
          <a:xfrm rot="5400000">
            <a:off x="1407063" y="-1095387"/>
            <a:ext cx="1228725" cy="3419475"/>
          </a:xfrm>
          <a:prstGeom prst="rect">
            <a:avLst/>
          </a:prstGeom>
          <a:noFill/>
          <a:ln>
            <a:noFill/>
          </a:ln>
        </p:spPr>
      </p:pic>
      <p:pic>
        <p:nvPicPr>
          <p:cNvPr id="221" name="Google Shape;221;p37"/>
          <p:cNvPicPr preferRelativeResize="0"/>
          <p:nvPr/>
        </p:nvPicPr>
        <p:blipFill>
          <a:blip r:embed="rId4">
            <a:alphaModFix/>
          </a:blip>
          <a:stretch>
            <a:fillRect/>
          </a:stretch>
        </p:blipFill>
        <p:spPr>
          <a:xfrm>
            <a:off x="660425" y="1316400"/>
            <a:ext cx="8336503" cy="2798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27" name="Google Shape;227;p3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28" name="Google Shape;228;p38"/>
          <p:cNvPicPr preferRelativeResize="0"/>
          <p:nvPr/>
        </p:nvPicPr>
        <p:blipFill>
          <a:blip r:embed="rId3">
            <a:alphaModFix/>
          </a:blip>
          <a:stretch>
            <a:fillRect/>
          </a:stretch>
        </p:blipFill>
        <p:spPr>
          <a:xfrm>
            <a:off x="607219" y="0"/>
            <a:ext cx="7929563"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34" name="Google Shape;234;p3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35" name="Google Shape;235;p39"/>
          <p:cNvPicPr preferRelativeResize="0"/>
          <p:nvPr/>
        </p:nvPicPr>
        <p:blipFill>
          <a:blip r:embed="rId3">
            <a:alphaModFix/>
          </a:blip>
          <a:stretch>
            <a:fillRect/>
          </a:stretch>
        </p:blipFill>
        <p:spPr>
          <a:xfrm>
            <a:off x="607219" y="0"/>
            <a:ext cx="7929563"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1" name="Google Shape;241;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2" name="Google Shape;242;p40"/>
          <p:cNvPicPr preferRelativeResize="0"/>
          <p:nvPr/>
        </p:nvPicPr>
        <p:blipFill>
          <a:blip r:embed="rId3">
            <a:alphaModFix/>
          </a:blip>
          <a:stretch>
            <a:fillRect/>
          </a:stretch>
        </p:blipFill>
        <p:spPr>
          <a:xfrm>
            <a:off x="311688" y="280975"/>
            <a:ext cx="6505575" cy="4581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8" name="Google Shape;248;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9" name="Google Shape;249;p41"/>
          <p:cNvPicPr preferRelativeResize="0"/>
          <p:nvPr/>
        </p:nvPicPr>
        <p:blipFill>
          <a:blip r:embed="rId3">
            <a:alphaModFix/>
          </a:blip>
          <a:stretch>
            <a:fillRect/>
          </a:stretch>
        </p:blipFill>
        <p:spPr>
          <a:xfrm>
            <a:off x="137350" y="166050"/>
            <a:ext cx="8694950" cy="2029963"/>
          </a:xfrm>
          <a:prstGeom prst="rect">
            <a:avLst/>
          </a:prstGeom>
          <a:noFill/>
          <a:ln>
            <a:noFill/>
          </a:ln>
        </p:spPr>
      </p:pic>
      <p:pic>
        <p:nvPicPr>
          <p:cNvPr id="250" name="Google Shape;250;p41"/>
          <p:cNvPicPr preferRelativeResize="0"/>
          <p:nvPr/>
        </p:nvPicPr>
        <p:blipFill>
          <a:blip r:embed="rId4">
            <a:alphaModFix/>
          </a:blip>
          <a:stretch>
            <a:fillRect/>
          </a:stretch>
        </p:blipFill>
        <p:spPr>
          <a:xfrm>
            <a:off x="311688" y="2400713"/>
            <a:ext cx="8191500" cy="2295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67" name="Google Shape;67;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68" name="Google Shape;68;p15"/>
          <p:cNvPicPr preferRelativeResize="0"/>
          <p:nvPr/>
        </p:nvPicPr>
        <p:blipFill>
          <a:blip r:embed="rId3">
            <a:alphaModFix/>
          </a:blip>
          <a:stretch>
            <a:fillRect/>
          </a:stretch>
        </p:blipFill>
        <p:spPr>
          <a:xfrm>
            <a:off x="0" y="-3125"/>
            <a:ext cx="9130464" cy="5143500"/>
          </a:xfrm>
          <a:prstGeom prst="rect">
            <a:avLst/>
          </a:prstGeom>
          <a:noFill/>
          <a:ln>
            <a:noFill/>
          </a:ln>
        </p:spPr>
      </p:pic>
      <p:sp>
        <p:nvSpPr>
          <p:cNvPr id="69" name="Google Shape;69;p15"/>
          <p:cNvSpPr txBox="1"/>
          <p:nvPr>
            <p:ph type="ctrTitle"/>
          </p:nvPr>
        </p:nvSpPr>
        <p:spPr>
          <a:xfrm>
            <a:off x="0" y="-3125"/>
            <a:ext cx="9130500" cy="1339800"/>
          </a:xfrm>
          <a:prstGeom prst="rect">
            <a:avLst/>
          </a:prstGeom>
          <a:solidFill>
            <a:schemeClr val="dk1"/>
          </a:solidFill>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fr" sz="3280">
                <a:solidFill>
                  <a:srgbClr val="FDF7EE"/>
                </a:solidFill>
              </a:rPr>
              <a:t> Une équipe projet pluridisciplinaire</a:t>
            </a:r>
            <a:endParaRPr b="1" sz="3280">
              <a:solidFill>
                <a:srgbClr val="FDF7EE"/>
              </a:solidFill>
            </a:endParaRPr>
          </a:p>
          <a:p>
            <a:pPr indent="0" lvl="0" marL="0" rtl="0" algn="ctr">
              <a:spcBef>
                <a:spcPts val="0"/>
              </a:spcBef>
              <a:spcAft>
                <a:spcPts val="0"/>
              </a:spcAft>
              <a:buSzPts val="990"/>
              <a:buNone/>
            </a:pPr>
            <a:r>
              <a:rPr b="1" lang="fr" sz="2880">
                <a:solidFill>
                  <a:srgbClr val="FDF7EE"/>
                </a:solidFill>
              </a:rPr>
              <a:t> réunie au sein de l’association LE TEMPS PRESSE</a:t>
            </a:r>
            <a:endParaRPr sz="2880">
              <a:solidFill>
                <a:srgbClr val="FDF7EE"/>
              </a:solidFill>
              <a:latin typeface="Montserrat Black"/>
              <a:ea typeface="Montserrat Black"/>
              <a:cs typeface="Montserrat Black"/>
              <a:sym typeface="Montserrat Black"/>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ph type="ctrTitle"/>
          </p:nvPr>
        </p:nvSpPr>
        <p:spPr>
          <a:xfrm>
            <a:off x="311708" y="-5456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fr">
                <a:latin typeface="Montserrat ExtraBold"/>
                <a:ea typeface="Montserrat ExtraBold"/>
                <a:cs typeface="Montserrat ExtraBold"/>
                <a:sym typeface="Montserrat ExtraBold"/>
              </a:rPr>
              <a:t>JEU DE PLATEAU</a:t>
            </a:r>
            <a:endParaRPr>
              <a:latin typeface="Montserrat ExtraBold"/>
              <a:ea typeface="Montserrat ExtraBold"/>
              <a:cs typeface="Montserrat ExtraBold"/>
              <a:sym typeface="Montserrat ExtraBold"/>
            </a:endParaRPr>
          </a:p>
        </p:txBody>
      </p:sp>
      <p:pic>
        <p:nvPicPr>
          <p:cNvPr id="256" name="Google Shape;256;p42"/>
          <p:cNvPicPr preferRelativeResize="0"/>
          <p:nvPr/>
        </p:nvPicPr>
        <p:blipFill>
          <a:blip r:embed="rId3">
            <a:alphaModFix/>
          </a:blip>
          <a:stretch>
            <a:fillRect/>
          </a:stretch>
        </p:blipFill>
        <p:spPr>
          <a:xfrm>
            <a:off x="6546300" y="4441675"/>
            <a:ext cx="2286000" cy="533400"/>
          </a:xfrm>
          <a:prstGeom prst="rect">
            <a:avLst/>
          </a:prstGeom>
          <a:noFill/>
          <a:ln>
            <a:noFill/>
          </a:ln>
        </p:spPr>
      </p:pic>
      <p:pic>
        <p:nvPicPr>
          <p:cNvPr id="257" name="Google Shape;257;p42"/>
          <p:cNvPicPr preferRelativeResize="0"/>
          <p:nvPr/>
        </p:nvPicPr>
        <p:blipFill>
          <a:blip r:embed="rId4">
            <a:alphaModFix/>
          </a:blip>
          <a:stretch>
            <a:fillRect/>
          </a:stretch>
        </p:blipFill>
        <p:spPr>
          <a:xfrm>
            <a:off x="3099000" y="1738775"/>
            <a:ext cx="3091959" cy="28398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43"/>
          <p:cNvPicPr preferRelativeResize="0"/>
          <p:nvPr/>
        </p:nvPicPr>
        <p:blipFill>
          <a:blip r:embed="rId3">
            <a:alphaModFix/>
          </a:blip>
          <a:stretch>
            <a:fillRect/>
          </a:stretch>
        </p:blipFill>
        <p:spPr>
          <a:xfrm>
            <a:off x="0" y="223813"/>
            <a:ext cx="9144000" cy="469588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6" name="Shape 266"/>
        <p:cNvGrpSpPr/>
        <p:nvPr/>
      </p:nvGrpSpPr>
      <p:grpSpPr>
        <a:xfrm>
          <a:off x="0" y="0"/>
          <a:ext cx="0" cy="0"/>
          <a:chOff x="0" y="0"/>
          <a:chExt cx="0" cy="0"/>
        </a:xfrm>
      </p:grpSpPr>
      <p:pic>
        <p:nvPicPr>
          <p:cNvPr id="267" name="Google Shape;267;p44"/>
          <p:cNvPicPr preferRelativeResize="0"/>
          <p:nvPr/>
        </p:nvPicPr>
        <p:blipFill>
          <a:blip r:embed="rId3">
            <a:alphaModFix/>
          </a:blip>
          <a:stretch>
            <a:fillRect/>
          </a:stretch>
        </p:blipFill>
        <p:spPr>
          <a:xfrm>
            <a:off x="3587200" y="745200"/>
            <a:ext cx="5023626" cy="3311476"/>
          </a:xfrm>
          <a:prstGeom prst="rect">
            <a:avLst/>
          </a:prstGeom>
          <a:noFill/>
          <a:ln>
            <a:noFill/>
          </a:ln>
        </p:spPr>
      </p:pic>
      <p:pic>
        <p:nvPicPr>
          <p:cNvPr id="268" name="Google Shape;268;p44"/>
          <p:cNvPicPr preferRelativeResize="0"/>
          <p:nvPr/>
        </p:nvPicPr>
        <p:blipFill>
          <a:blip r:embed="rId4">
            <a:alphaModFix/>
          </a:blip>
          <a:stretch>
            <a:fillRect/>
          </a:stretch>
        </p:blipFill>
        <p:spPr>
          <a:xfrm>
            <a:off x="361625" y="745200"/>
            <a:ext cx="2889472" cy="331147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2" name="Shape 272"/>
        <p:cNvGrpSpPr/>
        <p:nvPr/>
      </p:nvGrpSpPr>
      <p:grpSpPr>
        <a:xfrm>
          <a:off x="0" y="0"/>
          <a:ext cx="0" cy="0"/>
          <a:chOff x="0" y="0"/>
          <a:chExt cx="0" cy="0"/>
        </a:xfrm>
      </p:grpSpPr>
      <p:sp>
        <p:nvSpPr>
          <p:cNvPr id="273" name="Google Shape;273;p45"/>
          <p:cNvSpPr txBox="1"/>
          <p:nvPr>
            <p:ph type="title"/>
          </p:nvPr>
        </p:nvSpPr>
        <p:spPr>
          <a:xfrm>
            <a:off x="6192875" y="445025"/>
            <a:ext cx="2639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Format A3</a:t>
            </a:r>
            <a:endParaRPr/>
          </a:p>
        </p:txBody>
      </p:sp>
      <p:sp>
        <p:nvSpPr>
          <p:cNvPr id="274" name="Google Shape;274;p45"/>
          <p:cNvSpPr txBox="1"/>
          <p:nvPr>
            <p:ph idx="1" type="body"/>
          </p:nvPr>
        </p:nvSpPr>
        <p:spPr>
          <a:xfrm>
            <a:off x="7084650" y="1152475"/>
            <a:ext cx="1747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fr">
                <a:solidFill>
                  <a:schemeClr val="lt1"/>
                </a:solidFill>
              </a:rPr>
              <a:t>Le plateau de jeu.</a:t>
            </a:r>
            <a:endParaRPr b="1">
              <a:solidFill>
                <a:schemeClr val="lt1"/>
              </a:solidFill>
            </a:endParaRPr>
          </a:p>
        </p:txBody>
      </p:sp>
      <p:pic>
        <p:nvPicPr>
          <p:cNvPr id="275" name="Google Shape;275;p45"/>
          <p:cNvPicPr preferRelativeResize="0"/>
          <p:nvPr/>
        </p:nvPicPr>
        <p:blipFill>
          <a:blip r:embed="rId3">
            <a:alphaModFix/>
          </a:blip>
          <a:stretch>
            <a:fillRect/>
          </a:stretch>
        </p:blipFill>
        <p:spPr>
          <a:xfrm>
            <a:off x="152400" y="152400"/>
            <a:ext cx="6792775" cy="4812024"/>
          </a:xfrm>
          <a:prstGeom prst="rect">
            <a:avLst/>
          </a:prstGeom>
          <a:noFill/>
          <a:ln>
            <a:noFill/>
          </a:ln>
        </p:spPr>
      </p:pic>
      <p:pic>
        <p:nvPicPr>
          <p:cNvPr id="276" name="Google Shape;276;p45"/>
          <p:cNvPicPr preferRelativeResize="0"/>
          <p:nvPr/>
        </p:nvPicPr>
        <p:blipFill>
          <a:blip r:embed="rId4">
            <a:alphaModFix/>
          </a:blip>
          <a:stretch>
            <a:fillRect/>
          </a:stretch>
        </p:blipFill>
        <p:spPr>
          <a:xfrm>
            <a:off x="8032631" y="4058675"/>
            <a:ext cx="1181125" cy="10848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0" name="Shape 280"/>
        <p:cNvGrpSpPr/>
        <p:nvPr/>
      </p:nvGrpSpPr>
      <p:grpSpPr>
        <a:xfrm>
          <a:off x="0" y="0"/>
          <a:ext cx="0" cy="0"/>
          <a:chOff x="0" y="0"/>
          <a:chExt cx="0" cy="0"/>
        </a:xfrm>
      </p:grpSpPr>
      <p:sp>
        <p:nvSpPr>
          <p:cNvPr id="281" name="Google Shape;281;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Pour déposer les cartes</a:t>
            </a:r>
            <a:endParaRPr/>
          </a:p>
        </p:txBody>
      </p:sp>
      <p:sp>
        <p:nvSpPr>
          <p:cNvPr id="282" name="Google Shape;282;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83" name="Google Shape;283;p46"/>
          <p:cNvSpPr txBox="1"/>
          <p:nvPr>
            <p:ph idx="1" type="body"/>
          </p:nvPr>
        </p:nvSpPr>
        <p:spPr>
          <a:xfrm>
            <a:off x="6019800" y="863550"/>
            <a:ext cx="1747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fr">
                <a:solidFill>
                  <a:schemeClr val="lt1"/>
                </a:solidFill>
              </a:rPr>
              <a:t>Le plateau pour déposer les cartes, à positionner à côté du plateau de jeu</a:t>
            </a:r>
            <a:endParaRPr b="1">
              <a:solidFill>
                <a:schemeClr val="lt1"/>
              </a:solidFill>
            </a:endParaRPr>
          </a:p>
        </p:txBody>
      </p:sp>
      <p:pic>
        <p:nvPicPr>
          <p:cNvPr id="284" name="Google Shape;284;p46"/>
          <p:cNvPicPr preferRelativeResize="0"/>
          <p:nvPr/>
        </p:nvPicPr>
        <p:blipFill>
          <a:blip r:embed="rId3">
            <a:alphaModFix/>
          </a:blip>
          <a:stretch>
            <a:fillRect/>
          </a:stretch>
        </p:blipFill>
        <p:spPr>
          <a:xfrm>
            <a:off x="97267" y="0"/>
            <a:ext cx="4799766" cy="5143499"/>
          </a:xfrm>
          <a:prstGeom prst="rect">
            <a:avLst/>
          </a:prstGeom>
          <a:noFill/>
          <a:ln>
            <a:noFill/>
          </a:ln>
        </p:spPr>
      </p:pic>
      <p:pic>
        <p:nvPicPr>
          <p:cNvPr id="285" name="Google Shape;285;p46"/>
          <p:cNvPicPr preferRelativeResize="0"/>
          <p:nvPr/>
        </p:nvPicPr>
        <p:blipFill>
          <a:blip r:embed="rId4">
            <a:alphaModFix/>
          </a:blip>
          <a:stretch>
            <a:fillRect/>
          </a:stretch>
        </p:blipFill>
        <p:spPr>
          <a:xfrm>
            <a:off x="8032631" y="4058675"/>
            <a:ext cx="1181125" cy="10848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7EE"/>
        </a:solidFill>
      </p:bgPr>
    </p:bg>
    <p:spTree>
      <p:nvGrpSpPr>
        <p:cNvPr id="289" name="Shape 289"/>
        <p:cNvGrpSpPr/>
        <p:nvPr/>
      </p:nvGrpSpPr>
      <p:grpSpPr>
        <a:xfrm>
          <a:off x="0" y="0"/>
          <a:ext cx="0" cy="0"/>
          <a:chOff x="0" y="0"/>
          <a:chExt cx="0" cy="0"/>
        </a:xfrm>
      </p:grpSpPr>
      <p:pic>
        <p:nvPicPr>
          <p:cNvPr id="290" name="Google Shape;290;p47"/>
          <p:cNvPicPr preferRelativeResize="0"/>
          <p:nvPr/>
        </p:nvPicPr>
        <p:blipFill>
          <a:blip r:embed="rId3">
            <a:alphaModFix/>
          </a:blip>
          <a:stretch>
            <a:fillRect/>
          </a:stretch>
        </p:blipFill>
        <p:spPr>
          <a:xfrm>
            <a:off x="675425" y="164313"/>
            <a:ext cx="7507675" cy="4814875"/>
          </a:xfrm>
          <a:prstGeom prst="rect">
            <a:avLst/>
          </a:prstGeom>
          <a:noFill/>
          <a:ln>
            <a:noFill/>
          </a:ln>
        </p:spPr>
      </p:pic>
      <p:pic>
        <p:nvPicPr>
          <p:cNvPr id="291" name="Google Shape;291;p47"/>
          <p:cNvPicPr preferRelativeResize="0"/>
          <p:nvPr/>
        </p:nvPicPr>
        <p:blipFill>
          <a:blip r:embed="rId4">
            <a:alphaModFix/>
          </a:blip>
          <a:stretch>
            <a:fillRect/>
          </a:stretch>
        </p:blipFill>
        <p:spPr>
          <a:xfrm>
            <a:off x="8032631" y="4058675"/>
            <a:ext cx="1181125" cy="10848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8"/>
          <p:cNvSpPr txBox="1"/>
          <p:nvPr>
            <p:ph idx="1" type="subTitle"/>
          </p:nvPr>
        </p:nvSpPr>
        <p:spPr>
          <a:xfrm>
            <a:off x="311700" y="2362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fr"/>
              <a:t>Cartes Questions</a:t>
            </a:r>
            <a:endParaRPr b="1"/>
          </a:p>
        </p:txBody>
      </p:sp>
      <p:pic>
        <p:nvPicPr>
          <p:cNvPr id="297" name="Google Shape;297;p48"/>
          <p:cNvPicPr preferRelativeResize="0"/>
          <p:nvPr/>
        </p:nvPicPr>
        <p:blipFill>
          <a:blip r:embed="rId3">
            <a:alphaModFix/>
          </a:blip>
          <a:stretch>
            <a:fillRect/>
          </a:stretch>
        </p:blipFill>
        <p:spPr>
          <a:xfrm>
            <a:off x="152400" y="1250975"/>
            <a:ext cx="2514600" cy="3533775"/>
          </a:xfrm>
          <a:prstGeom prst="rect">
            <a:avLst/>
          </a:prstGeom>
          <a:noFill/>
          <a:ln>
            <a:noFill/>
          </a:ln>
        </p:spPr>
      </p:pic>
      <p:pic>
        <p:nvPicPr>
          <p:cNvPr id="298" name="Google Shape;298;p48"/>
          <p:cNvPicPr preferRelativeResize="0"/>
          <p:nvPr/>
        </p:nvPicPr>
        <p:blipFill>
          <a:blip r:embed="rId4">
            <a:alphaModFix/>
          </a:blip>
          <a:stretch>
            <a:fillRect/>
          </a:stretch>
        </p:blipFill>
        <p:spPr>
          <a:xfrm>
            <a:off x="5515000" y="1293825"/>
            <a:ext cx="2581275" cy="3448050"/>
          </a:xfrm>
          <a:prstGeom prst="rect">
            <a:avLst/>
          </a:prstGeom>
          <a:noFill/>
          <a:ln>
            <a:noFill/>
          </a:ln>
        </p:spPr>
      </p:pic>
      <p:pic>
        <p:nvPicPr>
          <p:cNvPr id="299" name="Google Shape;299;p48"/>
          <p:cNvPicPr preferRelativeResize="0"/>
          <p:nvPr/>
        </p:nvPicPr>
        <p:blipFill>
          <a:blip r:embed="rId5">
            <a:alphaModFix/>
          </a:blip>
          <a:stretch>
            <a:fillRect/>
          </a:stretch>
        </p:blipFill>
        <p:spPr>
          <a:xfrm>
            <a:off x="2814638" y="1208113"/>
            <a:ext cx="2552700" cy="3524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49"/>
          <p:cNvPicPr preferRelativeResize="0"/>
          <p:nvPr/>
        </p:nvPicPr>
        <p:blipFill>
          <a:blip r:embed="rId3">
            <a:alphaModFix/>
          </a:blip>
          <a:stretch>
            <a:fillRect/>
          </a:stretch>
        </p:blipFill>
        <p:spPr>
          <a:xfrm>
            <a:off x="187250" y="1469100"/>
            <a:ext cx="4543425" cy="3152775"/>
          </a:xfrm>
          <a:prstGeom prst="rect">
            <a:avLst/>
          </a:prstGeom>
          <a:noFill/>
          <a:ln>
            <a:noFill/>
          </a:ln>
        </p:spPr>
      </p:pic>
      <p:sp>
        <p:nvSpPr>
          <p:cNvPr id="305" name="Google Shape;305;p49"/>
          <p:cNvSpPr txBox="1"/>
          <p:nvPr>
            <p:ph idx="1" type="subTitle"/>
          </p:nvPr>
        </p:nvSpPr>
        <p:spPr>
          <a:xfrm>
            <a:off x="311700" y="2362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fr"/>
              <a:t>Cartes Défi - Mots interdits</a:t>
            </a:r>
            <a:endParaRPr b="1"/>
          </a:p>
        </p:txBody>
      </p:sp>
      <p:pic>
        <p:nvPicPr>
          <p:cNvPr id="306" name="Google Shape;306;p49"/>
          <p:cNvPicPr preferRelativeResize="0"/>
          <p:nvPr/>
        </p:nvPicPr>
        <p:blipFill>
          <a:blip r:embed="rId4">
            <a:alphaModFix/>
          </a:blip>
          <a:stretch>
            <a:fillRect/>
          </a:stretch>
        </p:blipFill>
        <p:spPr>
          <a:xfrm>
            <a:off x="4800425" y="1633275"/>
            <a:ext cx="6077551" cy="28244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50"/>
          <p:cNvPicPr preferRelativeResize="0"/>
          <p:nvPr/>
        </p:nvPicPr>
        <p:blipFill>
          <a:blip r:embed="rId3">
            <a:alphaModFix/>
          </a:blip>
          <a:stretch>
            <a:fillRect/>
          </a:stretch>
        </p:blipFill>
        <p:spPr>
          <a:xfrm>
            <a:off x="570804" y="995363"/>
            <a:ext cx="2281746" cy="3152775"/>
          </a:xfrm>
          <a:prstGeom prst="rect">
            <a:avLst/>
          </a:prstGeom>
          <a:noFill/>
          <a:ln>
            <a:noFill/>
          </a:ln>
        </p:spPr>
      </p:pic>
      <p:pic>
        <p:nvPicPr>
          <p:cNvPr id="312" name="Google Shape;312;p50"/>
          <p:cNvPicPr preferRelativeResize="0"/>
          <p:nvPr/>
        </p:nvPicPr>
        <p:blipFill>
          <a:blip r:embed="rId4">
            <a:alphaModFix/>
          </a:blip>
          <a:stretch>
            <a:fillRect/>
          </a:stretch>
        </p:blipFill>
        <p:spPr>
          <a:xfrm>
            <a:off x="3039825" y="995375"/>
            <a:ext cx="2181959" cy="3152750"/>
          </a:xfrm>
          <a:prstGeom prst="rect">
            <a:avLst/>
          </a:prstGeom>
          <a:noFill/>
          <a:ln>
            <a:noFill/>
          </a:ln>
        </p:spPr>
      </p:pic>
      <p:sp>
        <p:nvSpPr>
          <p:cNvPr id="313" name="Google Shape;313;p50"/>
          <p:cNvSpPr txBox="1"/>
          <p:nvPr>
            <p:ph idx="1" type="subTitle"/>
          </p:nvPr>
        </p:nvSpPr>
        <p:spPr>
          <a:xfrm>
            <a:off x="311700" y="2362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fr"/>
              <a:t>Cartes Défi - Dessin</a:t>
            </a:r>
            <a:endParaRPr b="1"/>
          </a:p>
        </p:txBody>
      </p:sp>
      <p:pic>
        <p:nvPicPr>
          <p:cNvPr id="314" name="Google Shape;314;p50"/>
          <p:cNvPicPr preferRelativeResize="0"/>
          <p:nvPr/>
        </p:nvPicPr>
        <p:blipFill>
          <a:blip r:embed="rId5">
            <a:alphaModFix/>
          </a:blip>
          <a:stretch>
            <a:fillRect/>
          </a:stretch>
        </p:blipFill>
        <p:spPr>
          <a:xfrm>
            <a:off x="8032631" y="4058675"/>
            <a:ext cx="1181125" cy="10848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51"/>
          <p:cNvPicPr preferRelativeResize="0"/>
          <p:nvPr/>
        </p:nvPicPr>
        <p:blipFill>
          <a:blip r:embed="rId3">
            <a:alphaModFix/>
          </a:blip>
          <a:stretch>
            <a:fillRect/>
          </a:stretch>
        </p:blipFill>
        <p:spPr>
          <a:xfrm>
            <a:off x="291875" y="1529825"/>
            <a:ext cx="4486275" cy="3381375"/>
          </a:xfrm>
          <a:prstGeom prst="rect">
            <a:avLst/>
          </a:prstGeom>
          <a:noFill/>
          <a:ln>
            <a:noFill/>
          </a:ln>
        </p:spPr>
      </p:pic>
      <p:sp>
        <p:nvSpPr>
          <p:cNvPr id="320" name="Google Shape;320;p51"/>
          <p:cNvSpPr txBox="1"/>
          <p:nvPr>
            <p:ph idx="1" type="subTitle"/>
          </p:nvPr>
        </p:nvSpPr>
        <p:spPr>
          <a:xfrm>
            <a:off x="311700" y="2362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fr"/>
              <a:t>Cartes Défi</a:t>
            </a:r>
            <a:endParaRPr b="1"/>
          </a:p>
        </p:txBody>
      </p:sp>
      <p:pic>
        <p:nvPicPr>
          <p:cNvPr id="321" name="Google Shape;321;p51"/>
          <p:cNvPicPr preferRelativeResize="0"/>
          <p:nvPr/>
        </p:nvPicPr>
        <p:blipFill>
          <a:blip r:embed="rId4">
            <a:alphaModFix/>
          </a:blip>
          <a:stretch>
            <a:fillRect/>
          </a:stretch>
        </p:blipFill>
        <p:spPr>
          <a:xfrm>
            <a:off x="8032631" y="4058675"/>
            <a:ext cx="1181125" cy="1084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ctrTitle"/>
          </p:nvPr>
        </p:nvSpPr>
        <p:spPr>
          <a:xfrm>
            <a:off x="381450" y="1180475"/>
            <a:ext cx="8520600" cy="2632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fr">
                <a:solidFill>
                  <a:srgbClr val="38761D"/>
                </a:solidFill>
                <a:latin typeface="Montserrat Black"/>
                <a:ea typeface="Montserrat Black"/>
                <a:cs typeface="Montserrat Black"/>
                <a:sym typeface="Montserrat Black"/>
              </a:rPr>
              <a:t>LE KIT  LYCEE AGRICOLE </a:t>
            </a:r>
            <a:r>
              <a:rPr lang="fr" sz="2755">
                <a:solidFill>
                  <a:srgbClr val="666666"/>
                </a:solidFill>
                <a:latin typeface="Montserrat Black"/>
                <a:ea typeface="Montserrat Black"/>
                <a:cs typeface="Montserrat Black"/>
                <a:sym typeface="Montserrat Black"/>
              </a:rPr>
              <a:t>au sein de la mallette pédagogique transmédia</a:t>
            </a:r>
            <a:endParaRPr sz="2755">
              <a:solidFill>
                <a:srgbClr val="666666"/>
              </a:solidFill>
              <a:latin typeface="Montserrat Black"/>
              <a:ea typeface="Montserrat Black"/>
              <a:cs typeface="Montserrat Black"/>
              <a:sym typeface="Montserrat Black"/>
            </a:endParaRPr>
          </a:p>
          <a:p>
            <a:pPr indent="0" lvl="0" marL="0" rtl="0" algn="ctr">
              <a:spcBef>
                <a:spcPts val="0"/>
              </a:spcBef>
              <a:spcAft>
                <a:spcPts val="0"/>
              </a:spcAft>
              <a:buNone/>
            </a:pPr>
            <a:r>
              <a:rPr lang="fr">
                <a:solidFill>
                  <a:srgbClr val="6AA84F"/>
                </a:solidFill>
                <a:latin typeface="Montserrat Black"/>
                <a:ea typeface="Montserrat Black"/>
                <a:cs typeface="Montserrat Black"/>
                <a:sym typeface="Montserrat Black"/>
              </a:rPr>
              <a:t>TERRITOIRE(s) </a:t>
            </a:r>
            <a:r>
              <a:rPr lang="fr">
                <a:latin typeface="Montserrat Black"/>
                <a:ea typeface="Montserrat Black"/>
                <a:cs typeface="Montserrat Black"/>
                <a:sym typeface="Montserrat Black"/>
              </a:rPr>
              <a:t> </a:t>
            </a:r>
            <a:endParaRPr>
              <a:latin typeface="Montserrat Black"/>
              <a:ea typeface="Montserrat Black"/>
              <a:cs typeface="Montserrat Black"/>
              <a:sym typeface="Montserrat Black"/>
            </a:endParaRPr>
          </a:p>
          <a:p>
            <a:pPr indent="0" lvl="0" marL="0" rtl="0" algn="ctr">
              <a:spcBef>
                <a:spcPts val="0"/>
              </a:spcBef>
              <a:spcAft>
                <a:spcPts val="0"/>
              </a:spcAft>
              <a:buNone/>
            </a:pPr>
            <a:r>
              <a:rPr lang="fr" sz="2900">
                <a:solidFill>
                  <a:srgbClr val="666666"/>
                </a:solidFill>
                <a:latin typeface="Montserrat Black"/>
                <a:ea typeface="Montserrat Black"/>
                <a:cs typeface="Montserrat Black"/>
                <a:sym typeface="Montserrat Black"/>
              </a:rPr>
              <a:t>un kit composé de deux jeux  complémentaires téléchargeables gratuitement.</a:t>
            </a:r>
            <a:endParaRPr sz="2900">
              <a:solidFill>
                <a:srgbClr val="666666"/>
              </a:solidFill>
              <a:latin typeface="Montserrat Black"/>
              <a:ea typeface="Montserrat Black"/>
              <a:cs typeface="Montserrat Black"/>
              <a:sym typeface="Montserrat Black"/>
            </a:endParaRPr>
          </a:p>
        </p:txBody>
      </p:sp>
      <p:pic>
        <p:nvPicPr>
          <p:cNvPr id="75" name="Google Shape;75;p16"/>
          <p:cNvPicPr preferRelativeResize="0"/>
          <p:nvPr/>
        </p:nvPicPr>
        <p:blipFill>
          <a:blip r:embed="rId3">
            <a:alphaModFix/>
          </a:blip>
          <a:stretch>
            <a:fillRect/>
          </a:stretch>
        </p:blipFill>
        <p:spPr>
          <a:xfrm>
            <a:off x="6546300" y="4441675"/>
            <a:ext cx="2286000" cy="533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52"/>
          <p:cNvPicPr preferRelativeResize="0"/>
          <p:nvPr/>
        </p:nvPicPr>
        <p:blipFill>
          <a:blip r:embed="rId3">
            <a:alphaModFix/>
          </a:blip>
          <a:stretch>
            <a:fillRect/>
          </a:stretch>
        </p:blipFill>
        <p:spPr>
          <a:xfrm>
            <a:off x="403038" y="1230088"/>
            <a:ext cx="6829425" cy="3267075"/>
          </a:xfrm>
          <a:prstGeom prst="rect">
            <a:avLst/>
          </a:prstGeom>
          <a:noFill/>
          <a:ln>
            <a:noFill/>
          </a:ln>
        </p:spPr>
      </p:pic>
      <p:sp>
        <p:nvSpPr>
          <p:cNvPr id="327" name="Google Shape;327;p52"/>
          <p:cNvSpPr txBox="1"/>
          <p:nvPr>
            <p:ph idx="1" type="subTitle"/>
          </p:nvPr>
        </p:nvSpPr>
        <p:spPr>
          <a:xfrm>
            <a:off x="311700" y="2362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fr"/>
              <a:t>Cartes Défi</a:t>
            </a:r>
            <a:endParaRPr b="1"/>
          </a:p>
        </p:txBody>
      </p:sp>
      <p:pic>
        <p:nvPicPr>
          <p:cNvPr id="328" name="Google Shape;328;p52"/>
          <p:cNvPicPr preferRelativeResize="0"/>
          <p:nvPr/>
        </p:nvPicPr>
        <p:blipFill>
          <a:blip r:embed="rId4">
            <a:alphaModFix/>
          </a:blip>
          <a:stretch>
            <a:fillRect/>
          </a:stretch>
        </p:blipFill>
        <p:spPr>
          <a:xfrm>
            <a:off x="8032631" y="4058675"/>
            <a:ext cx="1181125" cy="10848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53"/>
          <p:cNvPicPr preferRelativeResize="0"/>
          <p:nvPr/>
        </p:nvPicPr>
        <p:blipFill>
          <a:blip r:embed="rId3">
            <a:alphaModFix/>
          </a:blip>
          <a:stretch>
            <a:fillRect/>
          </a:stretch>
        </p:blipFill>
        <p:spPr>
          <a:xfrm>
            <a:off x="403038" y="1230088"/>
            <a:ext cx="6829425" cy="3267075"/>
          </a:xfrm>
          <a:prstGeom prst="rect">
            <a:avLst/>
          </a:prstGeom>
          <a:noFill/>
          <a:ln>
            <a:noFill/>
          </a:ln>
        </p:spPr>
      </p:pic>
      <p:sp>
        <p:nvSpPr>
          <p:cNvPr id="334" name="Google Shape;334;p53"/>
          <p:cNvSpPr txBox="1"/>
          <p:nvPr>
            <p:ph idx="1" type="subTitle"/>
          </p:nvPr>
        </p:nvSpPr>
        <p:spPr>
          <a:xfrm>
            <a:off x="311700" y="2362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fr"/>
              <a:t>Cartes Défi</a:t>
            </a:r>
            <a:endParaRPr b="1"/>
          </a:p>
        </p:txBody>
      </p:sp>
      <p:pic>
        <p:nvPicPr>
          <p:cNvPr id="335" name="Google Shape;335;p53"/>
          <p:cNvPicPr preferRelativeResize="0"/>
          <p:nvPr/>
        </p:nvPicPr>
        <p:blipFill>
          <a:blip r:embed="rId4">
            <a:alphaModFix/>
          </a:blip>
          <a:stretch>
            <a:fillRect/>
          </a:stretch>
        </p:blipFill>
        <p:spPr>
          <a:xfrm>
            <a:off x="8032631" y="4058675"/>
            <a:ext cx="1181125" cy="10848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4"/>
          <p:cNvSpPr txBox="1"/>
          <p:nvPr>
            <p:ph idx="1" type="subTitle"/>
          </p:nvPr>
        </p:nvSpPr>
        <p:spPr>
          <a:xfrm>
            <a:off x="311700" y="1141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a:t>Carte ANIMATEUR</a:t>
            </a:r>
            <a:endParaRPr/>
          </a:p>
        </p:txBody>
      </p:sp>
      <p:pic>
        <p:nvPicPr>
          <p:cNvPr id="341" name="Google Shape;341;p54"/>
          <p:cNvPicPr preferRelativeResize="0"/>
          <p:nvPr/>
        </p:nvPicPr>
        <p:blipFill>
          <a:blip r:embed="rId3">
            <a:alphaModFix/>
          </a:blip>
          <a:stretch>
            <a:fillRect/>
          </a:stretch>
        </p:blipFill>
        <p:spPr>
          <a:xfrm rot="-5400000">
            <a:off x="2428163" y="-544938"/>
            <a:ext cx="4287675" cy="673775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347" name="Google Shape;347;p5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348" name="Google Shape;348;p55" title="bilan lycéens agricoles.MOV">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6"/>
          <p:cNvSpPr txBox="1"/>
          <p:nvPr>
            <p:ph type="ctrTitle"/>
          </p:nvPr>
        </p:nvSpPr>
        <p:spPr>
          <a:xfrm>
            <a:off x="311708" y="179072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fr">
                <a:latin typeface="Montserrat Black"/>
                <a:ea typeface="Montserrat Black"/>
                <a:cs typeface="Montserrat Black"/>
                <a:sym typeface="Montserrat Black"/>
              </a:rPr>
              <a:t>ANNEXES</a:t>
            </a:r>
            <a:endParaRPr>
              <a:latin typeface="Montserrat Black"/>
              <a:ea typeface="Montserrat Black"/>
              <a:cs typeface="Montserrat Black"/>
              <a:sym typeface="Montserrat Black"/>
            </a:endParaRPr>
          </a:p>
        </p:txBody>
      </p:sp>
      <p:pic>
        <p:nvPicPr>
          <p:cNvPr id="354" name="Google Shape;354;p56"/>
          <p:cNvPicPr preferRelativeResize="0"/>
          <p:nvPr/>
        </p:nvPicPr>
        <p:blipFill>
          <a:blip r:embed="rId3">
            <a:alphaModFix/>
          </a:blip>
          <a:stretch>
            <a:fillRect/>
          </a:stretch>
        </p:blipFill>
        <p:spPr>
          <a:xfrm>
            <a:off x="6546300" y="4441675"/>
            <a:ext cx="2286000" cy="5334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7"/>
          <p:cNvSpPr txBox="1"/>
          <p:nvPr/>
        </p:nvSpPr>
        <p:spPr>
          <a:xfrm>
            <a:off x="0" y="0"/>
            <a:ext cx="9144000" cy="5633400"/>
          </a:xfrm>
          <a:prstGeom prst="rect">
            <a:avLst/>
          </a:prstGeom>
          <a:noFill/>
          <a:ln>
            <a:noFill/>
          </a:ln>
        </p:spPr>
        <p:txBody>
          <a:bodyPr anchorCtr="0" anchor="t" bIns="91425" lIns="91425" spcFirstLastPara="1" rIns="91425" wrap="square" tIns="91425">
            <a:spAutoFit/>
          </a:bodyPr>
          <a:lstStyle/>
          <a:p>
            <a:pPr indent="0" lvl="0" marL="0" rtl="0" algn="l">
              <a:spcBef>
                <a:spcPts val="2400"/>
              </a:spcBef>
              <a:spcAft>
                <a:spcPts val="0"/>
              </a:spcAft>
              <a:buNone/>
            </a:pPr>
            <a:r>
              <a:rPr b="1" lang="fr" sz="3500">
                <a:solidFill>
                  <a:schemeClr val="dk1"/>
                </a:solidFill>
                <a:latin typeface="Liberation Serif"/>
                <a:ea typeface="Liberation Serif"/>
                <a:cs typeface="Liberation Serif"/>
                <a:sym typeface="Liberation Serif"/>
              </a:rPr>
              <a:t>Présentation du KIT "Territoire(s)"</a:t>
            </a:r>
            <a:endParaRPr b="1" sz="3500">
              <a:solidFill>
                <a:schemeClr val="dk1"/>
              </a:solidFill>
              <a:latin typeface="Liberation Serif"/>
              <a:ea typeface="Liberation Serif"/>
              <a:cs typeface="Liberation Serif"/>
              <a:sym typeface="Liberation Serif"/>
            </a:endParaRPr>
          </a:p>
          <a:p>
            <a:pPr indent="0" lvl="0" marL="0" rtl="0" algn="just">
              <a:lnSpc>
                <a:spcPct val="120000"/>
              </a:lnSpc>
              <a:spcBef>
                <a:spcPts val="1200"/>
              </a:spcBef>
              <a:spcAft>
                <a:spcPts val="0"/>
              </a:spcAft>
              <a:buNone/>
            </a:pPr>
            <a:r>
              <a:rPr b="1" lang="fr" sz="2700">
                <a:solidFill>
                  <a:schemeClr val="dk1"/>
                </a:solidFill>
              </a:rPr>
              <a:t>Introduction</a:t>
            </a:r>
            <a:endParaRPr b="1" sz="2700">
              <a:solidFill>
                <a:schemeClr val="dk1"/>
              </a:solidFill>
            </a:endParaRPr>
          </a:p>
          <a:p>
            <a:pPr indent="0" lvl="0" marL="0" rtl="0" algn="l">
              <a:spcBef>
                <a:spcPts val="400"/>
              </a:spcBef>
              <a:spcAft>
                <a:spcPts val="0"/>
              </a:spcAft>
              <a:buNone/>
            </a:pPr>
            <a:r>
              <a:t/>
            </a:r>
            <a:endParaRPr sz="2300">
              <a:solidFill>
                <a:schemeClr val="dk1"/>
              </a:solidFill>
              <a:latin typeface="Liberation Serif"/>
              <a:ea typeface="Liberation Serif"/>
              <a:cs typeface="Liberation Serif"/>
              <a:sym typeface="Liberation Serif"/>
            </a:endParaRPr>
          </a:p>
          <a:p>
            <a:pPr indent="-368300" lvl="0" marL="457200" rtl="0" algn="just">
              <a:lnSpc>
                <a:spcPct val="120000"/>
              </a:lnSpc>
              <a:spcBef>
                <a:spcPts val="1200"/>
              </a:spcBef>
              <a:spcAft>
                <a:spcPts val="0"/>
              </a:spcAft>
              <a:buClr>
                <a:schemeClr val="dk1"/>
              </a:buClr>
              <a:buSzPts val="2200"/>
              <a:buChar char="●"/>
            </a:pPr>
            <a:r>
              <a:rPr lang="fr" sz="2200">
                <a:solidFill>
                  <a:schemeClr val="dk1"/>
                </a:solidFill>
              </a:rPr>
              <a:t>créé autour du thème de l'agriculture, de l’eau et du changement climatique</a:t>
            </a:r>
            <a:endParaRPr sz="2300">
              <a:solidFill>
                <a:schemeClr val="dk1"/>
              </a:solidFill>
              <a:latin typeface="Liberation Serif"/>
              <a:ea typeface="Liberation Serif"/>
              <a:cs typeface="Liberation Serif"/>
              <a:sym typeface="Liberation Serif"/>
            </a:endParaRPr>
          </a:p>
          <a:p>
            <a:pPr indent="-325755" lvl="0" marL="489585" rtl="0" algn="just">
              <a:lnSpc>
                <a:spcPct val="120000"/>
              </a:lnSpc>
              <a:spcBef>
                <a:spcPts val="1200"/>
              </a:spcBef>
              <a:spcAft>
                <a:spcPts val="0"/>
              </a:spcAft>
              <a:buClr>
                <a:schemeClr val="dk1"/>
              </a:buClr>
              <a:buSzPts val="2300"/>
              <a:buFont typeface="Liberation Serif"/>
              <a:buChar char="●"/>
            </a:pPr>
            <a:r>
              <a:rPr lang="fr" sz="2200">
                <a:solidFill>
                  <a:schemeClr val="dk1"/>
                </a:solidFill>
              </a:rPr>
              <a:t>conçu spécialement pour les lycées agricoles</a:t>
            </a:r>
            <a:endParaRPr sz="2300">
              <a:solidFill>
                <a:schemeClr val="dk1"/>
              </a:solidFill>
              <a:latin typeface="Liberation Serif"/>
              <a:ea typeface="Liberation Serif"/>
              <a:cs typeface="Liberation Serif"/>
              <a:sym typeface="Liberation Serif"/>
            </a:endParaRPr>
          </a:p>
          <a:p>
            <a:pPr indent="-325755" lvl="0" marL="489585" rtl="0" algn="just">
              <a:lnSpc>
                <a:spcPct val="120000"/>
              </a:lnSpc>
              <a:spcBef>
                <a:spcPts val="1200"/>
              </a:spcBef>
              <a:spcAft>
                <a:spcPts val="0"/>
              </a:spcAft>
              <a:buClr>
                <a:schemeClr val="dk1"/>
              </a:buClr>
              <a:buSzPts val="2300"/>
              <a:buFont typeface="Liberation Serif"/>
              <a:buChar char="●"/>
            </a:pPr>
            <a:r>
              <a:rPr lang="fr" sz="2200">
                <a:solidFill>
                  <a:schemeClr val="dk1"/>
                </a:solidFill>
              </a:rPr>
              <a:t>doté d’objectifs pédagogiques précis : passer du global au local, c’est à dire comprendre les enjeux pour mettre en œuvre des actions concrètes en collaboration avec les acteurs.de terrain.</a:t>
            </a:r>
            <a:endParaRPr sz="2300">
              <a:solidFill>
                <a:schemeClr val="dk1"/>
              </a:solidFill>
              <a:latin typeface="Liberation Serif"/>
              <a:ea typeface="Liberation Serif"/>
              <a:cs typeface="Liberation Serif"/>
              <a:sym typeface="Liberation Serif"/>
            </a:endParaRPr>
          </a:p>
          <a:p>
            <a:pPr indent="0" lvl="0" marL="40640" rtl="0" algn="l">
              <a:lnSpc>
                <a:spcPct val="115000"/>
              </a:lnSpc>
              <a:spcBef>
                <a:spcPts val="0"/>
              </a:spcBef>
              <a:spcAft>
                <a:spcPts val="0"/>
              </a:spcAft>
              <a:buNone/>
            </a:pPr>
            <a:r>
              <a:t/>
            </a:r>
            <a:endParaRPr b="1" sz="2300">
              <a:solidFill>
                <a:schemeClr val="dk1"/>
              </a:solidFill>
            </a:endParaRPr>
          </a:p>
          <a:p>
            <a:pPr indent="0" lvl="0" marL="0" rtl="0" algn="just">
              <a:lnSpc>
                <a:spcPct val="115000"/>
              </a:lnSpc>
              <a:spcBef>
                <a:spcPts val="1200"/>
              </a:spcBef>
              <a:spcAft>
                <a:spcPts val="0"/>
              </a:spcAft>
              <a:buNone/>
            </a:pPr>
            <a:r>
              <a:t/>
            </a:r>
            <a:endParaRPr sz="2300">
              <a:solidFill>
                <a:schemeClr val="dk1"/>
              </a:solidFill>
              <a:latin typeface="Liberation Serif"/>
              <a:ea typeface="Liberation Serif"/>
              <a:cs typeface="Liberation Serif"/>
              <a:sym typeface="Liberation Serif"/>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8"/>
          <p:cNvSpPr txBox="1"/>
          <p:nvPr/>
        </p:nvSpPr>
        <p:spPr>
          <a:xfrm>
            <a:off x="0" y="0"/>
            <a:ext cx="8758500" cy="483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fr" sz="2200">
                <a:solidFill>
                  <a:schemeClr val="dk1"/>
                </a:solidFill>
              </a:rPr>
              <a:t>Deux jeux de société complémentaires </a:t>
            </a:r>
            <a:endParaRPr sz="2200">
              <a:solidFill>
                <a:schemeClr val="dk1"/>
              </a:solidFill>
              <a:latin typeface="Liberation Serif"/>
              <a:ea typeface="Liberation Serif"/>
              <a:cs typeface="Liberation Serif"/>
              <a:sym typeface="Liberation Serif"/>
            </a:endParaRPr>
          </a:p>
          <a:p>
            <a:pPr indent="0" lvl="0" marL="0" rtl="0" algn="l">
              <a:lnSpc>
                <a:spcPct val="115000"/>
              </a:lnSpc>
              <a:spcBef>
                <a:spcPts val="700"/>
              </a:spcBef>
              <a:spcAft>
                <a:spcPts val="0"/>
              </a:spcAft>
              <a:buNone/>
            </a:pPr>
            <a:r>
              <a:t/>
            </a:r>
            <a:endParaRPr b="1" sz="1800">
              <a:solidFill>
                <a:schemeClr val="dk1"/>
              </a:solidFill>
            </a:endParaRPr>
          </a:p>
          <a:p>
            <a:pPr indent="0" lvl="0" marL="0" rtl="0" algn="l">
              <a:lnSpc>
                <a:spcPct val="115000"/>
              </a:lnSpc>
              <a:spcBef>
                <a:spcPts val="700"/>
              </a:spcBef>
              <a:spcAft>
                <a:spcPts val="0"/>
              </a:spcAft>
              <a:buNone/>
            </a:pPr>
            <a:r>
              <a:rPr lang="fr" sz="1700">
                <a:solidFill>
                  <a:schemeClr val="dk1"/>
                </a:solidFill>
              </a:rPr>
              <a:t>Le kit TERRITOIRE(s) est un outil ludique et pédagogique consacré au changement climatique et à son impact sur l’agriculture. Il est composé de deux jeux complémentaires : un jeu de cartes et un jeu de plateau. </a:t>
            </a:r>
            <a:endParaRPr sz="1800">
              <a:solidFill>
                <a:schemeClr val="dk1"/>
              </a:solidFill>
              <a:latin typeface="Liberation Serif"/>
              <a:ea typeface="Liberation Serif"/>
              <a:cs typeface="Liberation Serif"/>
              <a:sym typeface="Liberation Serif"/>
            </a:endParaRPr>
          </a:p>
          <a:p>
            <a:pPr indent="0" lvl="0" marL="0" rtl="0" algn="l">
              <a:lnSpc>
                <a:spcPct val="115000"/>
              </a:lnSpc>
              <a:spcBef>
                <a:spcPts val="1200"/>
              </a:spcBef>
              <a:spcAft>
                <a:spcPts val="0"/>
              </a:spcAft>
              <a:buNone/>
            </a:pPr>
            <a:r>
              <a:rPr lang="fr" sz="1700">
                <a:solidFill>
                  <a:schemeClr val="dk1"/>
                </a:solidFill>
              </a:rPr>
              <a:t>Ces jeux ont été spécialement conçus pour être animés en lycée agricole. Ils peuvent constituer un bon point de départ pour lancer des débats avec les élèves ou au contraire servir à revoir et synthétiser des notions abordées en cours. Ils peuvent encore être utilisés par les éco-délégués dans leur établissement</a:t>
            </a:r>
            <a:r>
              <a:rPr lang="fr" sz="1700">
                <a:solidFill>
                  <a:schemeClr val="dk1"/>
                </a:solidFill>
                <a:latin typeface="Montserrat"/>
                <a:ea typeface="Montserrat"/>
                <a:cs typeface="Montserrat"/>
                <a:sym typeface="Montserrat"/>
              </a:rPr>
              <a:t>.</a:t>
            </a:r>
            <a:endParaRPr sz="1800">
              <a:solidFill>
                <a:schemeClr val="dk1"/>
              </a:solidFill>
              <a:latin typeface="Liberation Serif"/>
              <a:ea typeface="Liberation Serif"/>
              <a:cs typeface="Liberation Serif"/>
              <a:sym typeface="Liberation Serif"/>
            </a:endParaRPr>
          </a:p>
          <a:p>
            <a:pPr indent="0" lvl="0" marL="0" rtl="0" algn="just">
              <a:lnSpc>
                <a:spcPct val="115000"/>
              </a:lnSpc>
              <a:spcBef>
                <a:spcPts val="0"/>
              </a:spcBef>
              <a:spcAft>
                <a:spcPts val="0"/>
              </a:spcAft>
              <a:buNone/>
            </a:pPr>
            <a:r>
              <a:t/>
            </a:r>
            <a:endParaRPr sz="1700">
              <a:solidFill>
                <a:schemeClr val="dk1"/>
              </a:solidFill>
            </a:endParaRPr>
          </a:p>
          <a:p>
            <a:pPr indent="0" lvl="0" marL="0" rtl="0" algn="just">
              <a:lnSpc>
                <a:spcPct val="115000"/>
              </a:lnSpc>
              <a:spcBef>
                <a:spcPts val="0"/>
              </a:spcBef>
              <a:spcAft>
                <a:spcPts val="0"/>
              </a:spcAft>
              <a:buNone/>
            </a:pPr>
            <a:r>
              <a:rPr lang="fr" sz="1700">
                <a:solidFill>
                  <a:schemeClr val="dk1"/>
                </a:solidFill>
              </a:rPr>
              <a:t>Imaginés par Lucie Poirot, ces deux jeux ont fait l’objet d’une collaboration entre l’Agence de l’Eau Seine Normandie, l’association LE TEMPS PRESSE et des jeunes inscrits en lycée agricole, des élèves de seconde lors d'une classe d’eau</a:t>
            </a:r>
            <a:r>
              <a:rPr lang="fr" sz="1800">
                <a:solidFill>
                  <a:schemeClr val="dk1"/>
                </a:solidFill>
                <a:latin typeface="Liberation Serif"/>
                <a:ea typeface="Liberation Serif"/>
                <a:cs typeface="Liberation Serif"/>
                <a:sym typeface="Liberation Serif"/>
              </a:rPr>
              <a:t>.</a:t>
            </a:r>
            <a:endParaRPr sz="1800">
              <a:solidFill>
                <a:schemeClr val="dk1"/>
              </a:solidFill>
              <a:latin typeface="Liberation Serif"/>
              <a:ea typeface="Liberation Serif"/>
              <a:cs typeface="Liberation Serif"/>
              <a:sym typeface="Liberation Serif"/>
            </a:endParaRPr>
          </a:p>
          <a:p>
            <a:pPr indent="0" lvl="0" marL="0" rtl="0" algn="just">
              <a:lnSpc>
                <a:spcPct val="115000"/>
              </a:lnSpc>
              <a:spcBef>
                <a:spcPts val="0"/>
              </a:spcBef>
              <a:spcAft>
                <a:spcPts val="0"/>
              </a:spcAft>
              <a:buNone/>
            </a:pPr>
            <a:r>
              <a:t/>
            </a:r>
            <a:endParaRPr sz="1800">
              <a:solidFill>
                <a:schemeClr val="dk1"/>
              </a:solidFill>
              <a:latin typeface="Liberation Serif"/>
              <a:ea typeface="Liberation Serif"/>
              <a:cs typeface="Liberation Serif"/>
              <a:sym typeface="Liberation Serif"/>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9"/>
          <p:cNvSpPr txBox="1"/>
          <p:nvPr/>
        </p:nvSpPr>
        <p:spPr>
          <a:xfrm>
            <a:off x="0" y="203425"/>
            <a:ext cx="9144000" cy="50178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200"/>
              </a:spcBef>
              <a:spcAft>
                <a:spcPts val="0"/>
              </a:spcAft>
              <a:buNone/>
            </a:pPr>
            <a:r>
              <a:rPr b="1" lang="fr" sz="2000">
                <a:solidFill>
                  <a:schemeClr val="dk1"/>
                </a:solidFill>
              </a:rPr>
              <a:t>Le contexte </a:t>
            </a:r>
            <a:endParaRPr b="1" sz="2000">
              <a:solidFill>
                <a:schemeClr val="dk1"/>
              </a:solidFill>
            </a:endParaRPr>
          </a:p>
          <a:p>
            <a:pPr indent="0" lvl="0" marL="0" rtl="0" algn="just">
              <a:lnSpc>
                <a:spcPct val="115000"/>
              </a:lnSpc>
              <a:spcBef>
                <a:spcPts val="1200"/>
              </a:spcBef>
              <a:spcAft>
                <a:spcPts val="0"/>
              </a:spcAft>
              <a:buNone/>
            </a:pPr>
            <a:r>
              <a:rPr lang="fr" sz="2000">
                <a:solidFill>
                  <a:schemeClr val="dk1"/>
                </a:solidFill>
              </a:rPr>
              <a:t>Le réchauffement climatique affecte la planète entière. Ses causes, les activités humaines, sont aujourd’hui clairement démontrées par les scientifiques et admises à peu près par tous. Il est donc urgent de regarder la situation en face, de mettre tout en œuvre pour le limiter au maximum et pour s’y adapter.</a:t>
            </a:r>
            <a:endParaRPr sz="2000">
              <a:solidFill>
                <a:schemeClr val="dk1"/>
              </a:solidFill>
              <a:latin typeface="Liberation Serif"/>
              <a:ea typeface="Liberation Serif"/>
              <a:cs typeface="Liberation Serif"/>
              <a:sym typeface="Liberation Serif"/>
            </a:endParaRPr>
          </a:p>
          <a:p>
            <a:pPr indent="0" lvl="0" marL="0" rtl="0" algn="just">
              <a:lnSpc>
                <a:spcPct val="115000"/>
              </a:lnSpc>
              <a:spcBef>
                <a:spcPts val="1200"/>
              </a:spcBef>
              <a:spcAft>
                <a:spcPts val="0"/>
              </a:spcAft>
              <a:buNone/>
            </a:pPr>
            <a:r>
              <a:rPr lang="fr" sz="2000">
                <a:solidFill>
                  <a:schemeClr val="dk1"/>
                </a:solidFill>
              </a:rPr>
              <a:t>La question de l’eau est au cœur de cette problématique.</a:t>
            </a:r>
            <a:endParaRPr sz="2000">
              <a:solidFill>
                <a:schemeClr val="dk1"/>
              </a:solidFill>
              <a:latin typeface="Liberation Serif"/>
              <a:ea typeface="Liberation Serif"/>
              <a:cs typeface="Liberation Serif"/>
              <a:sym typeface="Liberation Serif"/>
            </a:endParaRPr>
          </a:p>
          <a:p>
            <a:pPr indent="0" lvl="0" marL="0" rtl="0" algn="just">
              <a:lnSpc>
                <a:spcPct val="115000"/>
              </a:lnSpc>
              <a:spcBef>
                <a:spcPts val="1200"/>
              </a:spcBef>
              <a:spcAft>
                <a:spcPts val="0"/>
              </a:spcAft>
              <a:buNone/>
            </a:pPr>
            <a:r>
              <a:rPr lang="fr" sz="2000">
                <a:solidFill>
                  <a:schemeClr val="dk1"/>
                </a:solidFill>
              </a:rPr>
              <a:t>C’est pourquoi, fidèle à ses convictions et forte de ses expériences pédagogiques, l’Association LE TEMPS PRESSE a choisi de s’adresser, en collaboration avec l'Agence de l’Eau Seine Normandie, aux jeunes qui se destinent à l’agriculture, en utilisant le jeu pour les sensibiliser à cette cause majeure.</a:t>
            </a:r>
            <a:endParaRPr sz="2000">
              <a:solidFill>
                <a:schemeClr val="dk1"/>
              </a:solidFill>
            </a:endParaRPr>
          </a:p>
          <a:p>
            <a:pPr indent="0" lvl="0" marL="0" rtl="0" algn="just">
              <a:lnSpc>
                <a:spcPct val="115000"/>
              </a:lnSpc>
              <a:spcBef>
                <a:spcPts val="1200"/>
              </a:spcBef>
              <a:spcAft>
                <a:spcPts val="0"/>
              </a:spcAft>
              <a:buNone/>
            </a:pPr>
            <a:r>
              <a:t/>
            </a:r>
            <a:endParaRPr sz="20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0"/>
          <p:cNvSpPr txBox="1"/>
          <p:nvPr/>
        </p:nvSpPr>
        <p:spPr>
          <a:xfrm>
            <a:off x="0" y="0"/>
            <a:ext cx="8549100" cy="5959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t/>
            </a:r>
            <a:endParaRPr sz="1600">
              <a:solidFill>
                <a:schemeClr val="dk1"/>
              </a:solidFill>
            </a:endParaRPr>
          </a:p>
          <a:p>
            <a:pPr indent="0" lvl="0" marL="0" rtl="0" algn="just">
              <a:lnSpc>
                <a:spcPct val="120000"/>
              </a:lnSpc>
              <a:spcBef>
                <a:spcPts val="1200"/>
              </a:spcBef>
              <a:spcAft>
                <a:spcPts val="0"/>
              </a:spcAft>
              <a:buNone/>
            </a:pPr>
            <a:r>
              <a:rPr b="1" lang="fr" sz="2000">
                <a:solidFill>
                  <a:schemeClr val="dk1"/>
                </a:solidFill>
              </a:rPr>
              <a:t>Trois axes de travail ont été retenus : </a:t>
            </a:r>
            <a:endParaRPr b="1" sz="2000">
              <a:solidFill>
                <a:schemeClr val="dk1"/>
              </a:solidFill>
              <a:latin typeface="Liberation Serif"/>
              <a:ea typeface="Liberation Serif"/>
              <a:cs typeface="Liberation Serif"/>
              <a:sym typeface="Liberation Serif"/>
            </a:endParaRPr>
          </a:p>
          <a:p>
            <a:pPr indent="-355600" lvl="0" marL="457200" rtl="0" algn="l">
              <a:lnSpc>
                <a:spcPct val="115000"/>
              </a:lnSpc>
              <a:spcBef>
                <a:spcPts val="1200"/>
              </a:spcBef>
              <a:spcAft>
                <a:spcPts val="0"/>
              </a:spcAft>
              <a:buClr>
                <a:schemeClr val="dk1"/>
              </a:buClr>
              <a:buSzPts val="2000"/>
              <a:buChar char="●"/>
            </a:pPr>
            <a:r>
              <a:rPr lang="fr" sz="2000">
                <a:solidFill>
                  <a:schemeClr val="dk1"/>
                </a:solidFill>
              </a:rPr>
              <a:t>mettre à la portée des jeunes un certain nombre de données scientifiques, historiques et sociales pour les aider à acquérir une meilleure compréhension des enjeux globaux et de leurs conséquences sur le terrain.</a:t>
            </a:r>
            <a:endParaRPr sz="2000">
              <a:solidFill>
                <a:schemeClr val="dk1"/>
              </a:solidFill>
              <a:latin typeface="Liberation Serif"/>
              <a:ea typeface="Liberation Serif"/>
              <a:cs typeface="Liberation Serif"/>
              <a:sym typeface="Liberation Serif"/>
            </a:endParaRPr>
          </a:p>
          <a:p>
            <a:pPr indent="-355600" lvl="0" marL="457200" rtl="0" algn="l">
              <a:lnSpc>
                <a:spcPct val="115000"/>
              </a:lnSpc>
              <a:spcBef>
                <a:spcPts val="0"/>
              </a:spcBef>
              <a:spcAft>
                <a:spcPts val="0"/>
              </a:spcAft>
              <a:buClr>
                <a:schemeClr val="dk1"/>
              </a:buClr>
              <a:buSzPts val="2000"/>
              <a:buChar char="●"/>
            </a:pPr>
            <a:r>
              <a:rPr lang="fr" sz="2000">
                <a:solidFill>
                  <a:schemeClr val="dk1"/>
                </a:solidFill>
              </a:rPr>
              <a:t>présenter les acteurs d’un territoire, en particulier ceux qui ont en charge la question de l’eau, et préciser leur rôle respectif dans les nombreux défis qui restent à relever pour s'adapter au changement climatique.</a:t>
            </a:r>
            <a:endParaRPr sz="2000">
              <a:solidFill>
                <a:schemeClr val="dk1"/>
              </a:solidFill>
              <a:latin typeface="Liberation Serif"/>
              <a:ea typeface="Liberation Serif"/>
              <a:cs typeface="Liberation Serif"/>
              <a:sym typeface="Liberation Serif"/>
            </a:endParaRPr>
          </a:p>
          <a:p>
            <a:pPr indent="-355600" lvl="0" marL="457200" rtl="0" algn="l">
              <a:lnSpc>
                <a:spcPct val="115000"/>
              </a:lnSpc>
              <a:spcBef>
                <a:spcPts val="0"/>
              </a:spcBef>
              <a:spcAft>
                <a:spcPts val="0"/>
              </a:spcAft>
              <a:buClr>
                <a:schemeClr val="dk1"/>
              </a:buClr>
              <a:buSzPts val="2000"/>
              <a:buChar char="●"/>
            </a:pPr>
            <a:r>
              <a:rPr lang="fr" sz="2000">
                <a:solidFill>
                  <a:schemeClr val="dk1"/>
                </a:solidFill>
              </a:rPr>
              <a:t>présenter un panel d’actions concrètes qui peuvent être mises en place à l’échelle locale.</a:t>
            </a:r>
            <a:endParaRPr sz="2000">
              <a:solidFill>
                <a:schemeClr val="dk1"/>
              </a:solidFill>
              <a:latin typeface="Liberation Serif"/>
              <a:ea typeface="Liberation Serif"/>
              <a:cs typeface="Liberation Serif"/>
              <a:sym typeface="Liberation Serif"/>
            </a:endParaRPr>
          </a:p>
          <a:p>
            <a:pPr indent="0" lvl="0" marL="0" rtl="0" algn="l">
              <a:lnSpc>
                <a:spcPct val="115000"/>
              </a:lnSpc>
              <a:spcBef>
                <a:spcPts val="1200"/>
              </a:spcBef>
              <a:spcAft>
                <a:spcPts val="0"/>
              </a:spcAft>
              <a:buNone/>
            </a:pPr>
            <a:r>
              <a:t/>
            </a:r>
            <a:endParaRPr sz="1600">
              <a:solidFill>
                <a:schemeClr val="dk1"/>
              </a:solidFill>
            </a:endParaRPr>
          </a:p>
          <a:p>
            <a:pPr indent="0" lvl="0" marL="0" rtl="0" algn="l">
              <a:lnSpc>
                <a:spcPct val="115000"/>
              </a:lnSpc>
              <a:spcBef>
                <a:spcPts val="1200"/>
              </a:spcBef>
              <a:spcAft>
                <a:spcPts val="0"/>
              </a:spcAft>
              <a:buNone/>
            </a:pPr>
            <a:r>
              <a:t/>
            </a:r>
            <a:endParaRPr sz="1600">
              <a:solidFill>
                <a:schemeClr val="dk1"/>
              </a:solidFill>
              <a:latin typeface="Liberation Serif"/>
              <a:ea typeface="Liberation Serif"/>
              <a:cs typeface="Liberation Serif"/>
              <a:sym typeface="Liberation Serif"/>
            </a:endParaRPr>
          </a:p>
          <a:p>
            <a:pPr indent="0" lvl="0" marL="0" rtl="0" algn="just">
              <a:lnSpc>
                <a:spcPct val="115000"/>
              </a:lnSpc>
              <a:spcBef>
                <a:spcPts val="1200"/>
              </a:spcBef>
              <a:spcAft>
                <a:spcPts val="0"/>
              </a:spcAft>
              <a:buNone/>
            </a:pPr>
            <a:r>
              <a:t/>
            </a:r>
            <a:endParaRPr sz="16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81" name="Google Shape;81;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82" name="Google Shape;82;p17"/>
          <p:cNvPicPr preferRelativeResize="0"/>
          <p:nvPr/>
        </p:nvPicPr>
        <p:blipFill>
          <a:blip r:embed="rId3">
            <a:alphaModFix/>
          </a:blip>
          <a:stretch>
            <a:fillRect/>
          </a:stretch>
        </p:blipFill>
        <p:spPr>
          <a:xfrm>
            <a:off x="207100" y="628065"/>
            <a:ext cx="4488899" cy="3366674"/>
          </a:xfrm>
          <a:prstGeom prst="rect">
            <a:avLst/>
          </a:prstGeom>
          <a:noFill/>
          <a:ln cap="flat" cmpd="sng" w="9525">
            <a:solidFill>
              <a:srgbClr val="595959"/>
            </a:solidFill>
            <a:prstDash val="solid"/>
            <a:round/>
            <a:headEnd len="sm" w="sm" type="none"/>
            <a:tailEnd len="sm" w="sm" type="none"/>
          </a:ln>
        </p:spPr>
      </p:pic>
      <p:pic>
        <p:nvPicPr>
          <p:cNvPr id="83" name="Google Shape;83;p17"/>
          <p:cNvPicPr preferRelativeResize="0"/>
          <p:nvPr/>
        </p:nvPicPr>
        <p:blipFill>
          <a:blip r:embed="rId4">
            <a:alphaModFix/>
          </a:blip>
          <a:stretch>
            <a:fillRect/>
          </a:stretch>
        </p:blipFill>
        <p:spPr>
          <a:xfrm>
            <a:off x="4572000" y="628075"/>
            <a:ext cx="4488899" cy="3366674"/>
          </a:xfrm>
          <a:prstGeom prst="rect">
            <a:avLst/>
          </a:prstGeom>
          <a:noFill/>
          <a:ln cap="flat" cmpd="sng" w="9525">
            <a:solidFill>
              <a:srgbClr val="595959"/>
            </a:solidFill>
            <a:prstDash val="solid"/>
            <a:round/>
            <a:headEnd len="sm" w="sm" type="none"/>
            <a:tailEnd len="sm" w="sm" type="none"/>
          </a:ln>
        </p:spPr>
      </p:pic>
      <p:sp>
        <p:nvSpPr>
          <p:cNvPr id="84" name="Google Shape;84;p17"/>
          <p:cNvSpPr txBox="1"/>
          <p:nvPr>
            <p:ph idx="1" type="subTitle"/>
          </p:nvPr>
        </p:nvSpPr>
        <p:spPr>
          <a:xfrm>
            <a:off x="311700" y="426387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fr"/>
              <a:t>Découverte du prototype de jeu : interventions auprès de jeunes en seconde, première, terminale, en BTS et en 4e.</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90" name="Google Shape;90;p18"/>
          <p:cNvPicPr preferRelativeResize="0"/>
          <p:nvPr/>
        </p:nvPicPr>
        <p:blipFill>
          <a:blip r:embed="rId3">
            <a:alphaModFix/>
          </a:blip>
          <a:stretch>
            <a:fillRect/>
          </a:stretch>
        </p:blipFill>
        <p:spPr>
          <a:xfrm>
            <a:off x="197600" y="872675"/>
            <a:ext cx="4330450" cy="3672200"/>
          </a:xfrm>
          <a:prstGeom prst="rect">
            <a:avLst/>
          </a:prstGeom>
          <a:noFill/>
          <a:ln cap="flat" cmpd="sng" w="9525">
            <a:solidFill>
              <a:srgbClr val="595959"/>
            </a:solidFill>
            <a:prstDash val="solid"/>
            <a:round/>
            <a:headEnd len="sm" w="sm" type="none"/>
            <a:tailEnd len="sm" w="sm" type="none"/>
          </a:ln>
        </p:spPr>
      </p:pic>
      <p:pic>
        <p:nvPicPr>
          <p:cNvPr id="91" name="Google Shape;91;p18"/>
          <p:cNvPicPr preferRelativeResize="0"/>
          <p:nvPr/>
        </p:nvPicPr>
        <p:blipFill>
          <a:blip r:embed="rId4">
            <a:alphaModFix/>
          </a:blip>
          <a:stretch>
            <a:fillRect/>
          </a:stretch>
        </p:blipFill>
        <p:spPr>
          <a:xfrm>
            <a:off x="4528050" y="872675"/>
            <a:ext cx="4195548" cy="3672200"/>
          </a:xfrm>
          <a:prstGeom prst="rect">
            <a:avLst/>
          </a:prstGeom>
          <a:noFill/>
          <a:ln cap="flat" cmpd="sng" w="9525">
            <a:solidFill>
              <a:srgbClr val="595959"/>
            </a:solidFill>
            <a:prstDash val="solid"/>
            <a:round/>
            <a:headEnd len="sm" w="sm" type="none"/>
            <a:tailEnd len="sm" w="sm" type="none"/>
          </a:ln>
        </p:spPr>
      </p:pic>
      <p:sp>
        <p:nvSpPr>
          <p:cNvPr id="92" name="Google Shape;92;p18"/>
          <p:cNvSpPr txBox="1"/>
          <p:nvPr>
            <p:ph idx="1" type="subTitle"/>
          </p:nvPr>
        </p:nvSpPr>
        <p:spPr>
          <a:xfrm>
            <a:off x="197600" y="4544875"/>
            <a:ext cx="8520600" cy="7926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b="1" lang="fr" sz="1800">
                <a:latin typeface="Montserrat"/>
                <a:ea typeface="Montserrat"/>
                <a:cs typeface="Montserrat"/>
                <a:sym typeface="Montserrat"/>
              </a:rPr>
              <a:t>Test des questions conçues et écrites par la classe de seconde au compet : en amphi auprès de tous les lycéens réunis en fin de classe d’eau.</a:t>
            </a:r>
            <a:endParaRPr b="1" sz="18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98" name="Google Shape;98;p19"/>
          <p:cNvPicPr preferRelativeResize="0"/>
          <p:nvPr/>
        </p:nvPicPr>
        <p:blipFill>
          <a:blip r:embed="rId3">
            <a:alphaModFix/>
          </a:blip>
          <a:stretch>
            <a:fillRect/>
          </a:stretch>
        </p:blipFill>
        <p:spPr>
          <a:xfrm>
            <a:off x="119900" y="821425"/>
            <a:ext cx="4260301" cy="3195214"/>
          </a:xfrm>
          <a:prstGeom prst="rect">
            <a:avLst/>
          </a:prstGeom>
          <a:noFill/>
          <a:ln cap="flat" cmpd="sng" w="9525">
            <a:solidFill>
              <a:srgbClr val="595959"/>
            </a:solidFill>
            <a:prstDash val="solid"/>
            <a:round/>
            <a:headEnd len="sm" w="sm" type="none"/>
            <a:tailEnd len="sm" w="sm" type="none"/>
          </a:ln>
        </p:spPr>
      </p:pic>
      <p:pic>
        <p:nvPicPr>
          <p:cNvPr id="99" name="Google Shape;99;p19"/>
          <p:cNvPicPr preferRelativeResize="0"/>
          <p:nvPr/>
        </p:nvPicPr>
        <p:blipFill rotWithShape="1">
          <a:blip r:embed="rId4">
            <a:alphaModFix/>
          </a:blip>
          <a:srcRect b="0" l="0" r="0" t="0"/>
          <a:stretch/>
        </p:blipFill>
        <p:spPr>
          <a:xfrm>
            <a:off x="4482675" y="821488"/>
            <a:ext cx="4260301" cy="3195103"/>
          </a:xfrm>
          <a:prstGeom prst="rect">
            <a:avLst/>
          </a:prstGeom>
          <a:noFill/>
          <a:ln cap="flat" cmpd="sng" w="9525">
            <a:solidFill>
              <a:srgbClr val="595959"/>
            </a:solidFill>
            <a:prstDash val="solid"/>
            <a:round/>
            <a:headEnd len="sm" w="sm" type="none"/>
            <a:tailEnd len="sm" w="sm" type="none"/>
          </a:ln>
        </p:spPr>
      </p:pic>
      <p:sp>
        <p:nvSpPr>
          <p:cNvPr id="100" name="Google Shape;100;p19"/>
          <p:cNvSpPr txBox="1"/>
          <p:nvPr>
            <p:ph idx="1" type="subTitle"/>
          </p:nvPr>
        </p:nvSpPr>
        <p:spPr>
          <a:xfrm>
            <a:off x="311700" y="4263875"/>
            <a:ext cx="8520600" cy="7926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b="1" lang="fr"/>
              <a:t>Jeu “Les acteurs du territoire” : création de nouvelles règles du jeu et conception de nouvelles missions avec un noyau dur de 7 élèves de seconde. </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idx="1" type="subTitle"/>
          </p:nvPr>
        </p:nvSpPr>
        <p:spPr>
          <a:xfrm>
            <a:off x="311700" y="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fr"/>
              <a:t>Vidéo </a:t>
            </a:r>
            <a:r>
              <a:rPr lang="fr"/>
              <a:t>: présentation du noyau dur des concepteurs..</a:t>
            </a:r>
            <a:endParaRPr/>
          </a:p>
        </p:txBody>
      </p:sp>
      <p:pic>
        <p:nvPicPr>
          <p:cNvPr id="106" name="Google Shape;106;p20" title="Présentation des concepteurs.MOV">
            <a:hlinkClick r:id="rId3"/>
          </p:cNvPr>
          <p:cNvPicPr preferRelativeResize="0"/>
          <p:nvPr/>
        </p:nvPicPr>
        <p:blipFill>
          <a:blip r:embed="rId4">
            <a:alphaModFix/>
          </a:blip>
          <a:stretch>
            <a:fillRect/>
          </a:stretch>
        </p:blipFill>
        <p:spPr>
          <a:xfrm>
            <a:off x="1163675" y="910125"/>
            <a:ext cx="7193069" cy="40461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ctrTitle"/>
          </p:nvPr>
        </p:nvSpPr>
        <p:spPr>
          <a:xfrm>
            <a:off x="451208" y="229632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fr" sz="3755">
                <a:solidFill>
                  <a:srgbClr val="6AA84F"/>
                </a:solidFill>
                <a:latin typeface="Montserrat Black"/>
                <a:ea typeface="Montserrat Black"/>
                <a:cs typeface="Montserrat Black"/>
                <a:sym typeface="Montserrat Black"/>
              </a:rPr>
              <a:t>LE KIT lycée agricole</a:t>
            </a:r>
            <a:endParaRPr sz="3755">
              <a:solidFill>
                <a:srgbClr val="6AA84F"/>
              </a:solidFill>
              <a:latin typeface="Montserrat Black"/>
              <a:ea typeface="Montserrat Black"/>
              <a:cs typeface="Montserrat Black"/>
              <a:sym typeface="Montserrat Black"/>
            </a:endParaRPr>
          </a:p>
          <a:p>
            <a:pPr indent="0" lvl="0" marL="0" rtl="0" algn="ctr">
              <a:spcBef>
                <a:spcPts val="0"/>
              </a:spcBef>
              <a:spcAft>
                <a:spcPts val="0"/>
              </a:spcAft>
              <a:buNone/>
            </a:pPr>
            <a:r>
              <a:t/>
            </a:r>
            <a:endParaRPr sz="3755">
              <a:solidFill>
                <a:srgbClr val="6AA84F"/>
              </a:solidFill>
              <a:latin typeface="Montserrat Black"/>
              <a:ea typeface="Montserrat Black"/>
              <a:cs typeface="Montserrat Black"/>
              <a:sym typeface="Montserrat Black"/>
            </a:endParaRPr>
          </a:p>
          <a:p>
            <a:pPr indent="0" lvl="0" marL="0" rtl="0" algn="ctr">
              <a:spcBef>
                <a:spcPts val="0"/>
              </a:spcBef>
              <a:spcAft>
                <a:spcPts val="0"/>
              </a:spcAft>
              <a:buNone/>
            </a:pPr>
            <a:r>
              <a:rPr lang="fr" sz="3755">
                <a:latin typeface="Montserrat Black"/>
                <a:ea typeface="Montserrat Black"/>
                <a:cs typeface="Montserrat Black"/>
                <a:sym typeface="Montserrat Black"/>
              </a:rPr>
              <a:t> </a:t>
            </a:r>
            <a:r>
              <a:rPr lang="fr">
                <a:latin typeface="Montserrat Black"/>
                <a:ea typeface="Montserrat Black"/>
                <a:cs typeface="Montserrat Black"/>
                <a:sym typeface="Montserrat Black"/>
              </a:rPr>
              <a:t>TERRITOIRE(s)</a:t>
            </a:r>
            <a:endParaRPr>
              <a:latin typeface="Montserrat Black"/>
              <a:ea typeface="Montserrat Black"/>
              <a:cs typeface="Montserrat Black"/>
              <a:sym typeface="Montserrat Black"/>
            </a:endParaRPr>
          </a:p>
          <a:p>
            <a:pPr indent="0" lvl="0" marL="0" rtl="0" algn="ctr">
              <a:spcBef>
                <a:spcPts val="0"/>
              </a:spcBef>
              <a:spcAft>
                <a:spcPts val="0"/>
              </a:spcAft>
              <a:buNone/>
            </a:pPr>
            <a:r>
              <a:rPr lang="fr" sz="3100">
                <a:latin typeface="Montserrat"/>
                <a:ea typeface="Montserrat"/>
                <a:cs typeface="Montserrat"/>
                <a:sym typeface="Montserrat"/>
              </a:rPr>
              <a:t>Deux jeux sur l’eau, l’agriculture  </a:t>
            </a:r>
            <a:endParaRPr sz="3100">
              <a:latin typeface="Montserrat"/>
              <a:ea typeface="Montserrat"/>
              <a:cs typeface="Montserrat"/>
              <a:sym typeface="Montserrat"/>
            </a:endParaRPr>
          </a:p>
          <a:p>
            <a:pPr indent="0" lvl="0" marL="0" rtl="0" algn="ctr">
              <a:spcBef>
                <a:spcPts val="0"/>
              </a:spcBef>
              <a:spcAft>
                <a:spcPts val="0"/>
              </a:spcAft>
              <a:buNone/>
            </a:pPr>
            <a:r>
              <a:rPr lang="fr" sz="3100">
                <a:latin typeface="Montserrat"/>
                <a:ea typeface="Montserrat"/>
                <a:cs typeface="Montserrat"/>
                <a:sym typeface="Montserrat"/>
              </a:rPr>
              <a:t>et le changement climatique </a:t>
            </a:r>
            <a:endParaRPr sz="3100">
              <a:latin typeface="Montserrat"/>
              <a:ea typeface="Montserrat"/>
              <a:cs typeface="Montserrat"/>
              <a:sym typeface="Montserrat"/>
            </a:endParaRPr>
          </a:p>
          <a:p>
            <a:pPr indent="0" lvl="0" marL="0" rtl="0" algn="ctr">
              <a:spcBef>
                <a:spcPts val="0"/>
              </a:spcBef>
              <a:spcAft>
                <a:spcPts val="0"/>
              </a:spcAft>
              <a:buNone/>
            </a:pPr>
            <a:r>
              <a:rPr lang="fr" sz="3100">
                <a:latin typeface="Montserrat"/>
                <a:ea typeface="Montserrat"/>
                <a:cs typeface="Montserrat"/>
                <a:sym typeface="Montserrat"/>
              </a:rPr>
              <a:t>.</a:t>
            </a:r>
            <a:endParaRPr sz="3100">
              <a:latin typeface="Montserrat"/>
              <a:ea typeface="Montserrat"/>
              <a:cs typeface="Montserrat"/>
              <a:sym typeface="Montserrat"/>
            </a:endParaRPr>
          </a:p>
        </p:txBody>
      </p:sp>
      <p:pic>
        <p:nvPicPr>
          <p:cNvPr id="112" name="Google Shape;112;p21"/>
          <p:cNvPicPr preferRelativeResize="0"/>
          <p:nvPr/>
        </p:nvPicPr>
        <p:blipFill>
          <a:blip r:embed="rId3">
            <a:alphaModFix/>
          </a:blip>
          <a:stretch>
            <a:fillRect/>
          </a:stretch>
        </p:blipFill>
        <p:spPr>
          <a:xfrm>
            <a:off x="6546300" y="4441675"/>
            <a:ext cx="2286000" cy="533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